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61" r:id="rId1"/>
    <p:sldMasterId id="2147483672" r:id="rId2"/>
    <p:sldMasterId id="2147483673" r:id="rId3"/>
  </p:sldMasterIdLst>
  <p:notesMasterIdLst>
    <p:notesMasterId r:id="rId16"/>
  </p:notesMasterIdLst>
  <p:sldIdLst>
    <p:sldId id="346" r:id="rId4"/>
    <p:sldId id="362" r:id="rId5"/>
    <p:sldId id="367" r:id="rId6"/>
    <p:sldId id="364" r:id="rId7"/>
    <p:sldId id="363" r:id="rId8"/>
    <p:sldId id="368" r:id="rId9"/>
    <p:sldId id="369" r:id="rId10"/>
    <p:sldId id="370" r:id="rId11"/>
    <p:sldId id="371" r:id="rId12"/>
    <p:sldId id="372" r:id="rId13"/>
    <p:sldId id="373" r:id="rId14"/>
    <p:sldId id="361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663"/>
    <a:srgbClr val="ECECEC"/>
    <a:srgbClr val="EF4652"/>
    <a:srgbClr val="EBB482"/>
    <a:srgbClr val="444C5D"/>
    <a:srgbClr val="9A9768"/>
    <a:srgbClr val="E745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37"/>
    <p:restoredTop sz="95360"/>
  </p:normalViewPr>
  <p:slideViewPr>
    <p:cSldViewPr snapToGrid="0">
      <p:cViewPr varScale="1">
        <p:scale>
          <a:sx n="82" d="100"/>
          <a:sy n="82" d="100"/>
        </p:scale>
        <p:origin x="45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HU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HU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HU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00000000-1234-1234-1234-123412341234}" type="slidenum">
              <a:rPr lang="hu-HU" sz="1200" smtClean="0">
                <a:solidFill>
                  <a:schemeClr val="dk1"/>
                </a:solidFill>
                <a:ea typeface="Calibri"/>
                <a:sym typeface="Calibri"/>
              </a:rPr>
              <a:pPr algn="r"/>
              <a:t>‹#›</a:t>
            </a:fld>
            <a:endParaRPr lang="hu-HU" sz="1200" dirty="0">
              <a:solidFill>
                <a:schemeClr val="dk1"/>
              </a:solidFill>
              <a:ea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preserve="1" userDrawn="1">
  <p:cSld name="1_Cím és tartalom">
    <p:bg>
      <p:bgPr>
        <a:solidFill>
          <a:srgbClr val="004663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;p3">
            <a:extLst>
              <a:ext uri="{FF2B5EF4-FFF2-40B4-BE49-F238E27FC236}">
                <a16:creationId xmlns:a16="http://schemas.microsoft.com/office/drawing/2014/main" id="{5221B804-8CB4-2AD4-BC9F-84E3995EF85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81781" y="3572397"/>
            <a:ext cx="5467965" cy="2062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hu-HU" dirty="0"/>
              <a:t>Cím beírásához </a:t>
            </a:r>
            <a:br>
              <a:rPr lang="hu-HU" dirty="0"/>
            </a:br>
            <a:r>
              <a:rPr lang="hu-HU" dirty="0"/>
              <a:t>kattintson ide </a:t>
            </a:r>
            <a:endParaRPr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34A4F0C-020A-B235-1F5C-031CE97618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1782" y="5812697"/>
            <a:ext cx="5467964" cy="748441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400">
                <a:solidFill>
                  <a:srgbClr val="ECECEC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rgbClr val="ECECEC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" name="Kép helye 3">
            <a:extLst>
              <a:ext uri="{FF2B5EF4-FFF2-40B4-BE49-F238E27FC236}">
                <a16:creationId xmlns:a16="http://schemas.microsoft.com/office/drawing/2014/main" id="{6EAC600C-79B0-3261-751D-F0918BC6CB5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11900" y="260351"/>
            <a:ext cx="5580063" cy="63007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Kép beillesztése</a:t>
            </a:r>
          </a:p>
        </p:txBody>
      </p:sp>
    </p:spTree>
    <p:extLst>
      <p:ext uri="{BB962C8B-B14F-4D97-AF65-F5344CB8AC3E}">
        <p14:creationId xmlns:p14="http://schemas.microsoft.com/office/powerpoint/2010/main" val="1091567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166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4133" userDrawn="1">
          <p15:clr>
            <a:srgbClr val="FBAE40"/>
          </p15:clr>
        </p15:guide>
        <p15:guide id="5" pos="3749" userDrawn="1">
          <p15:clr>
            <a:srgbClr val="FBAE40"/>
          </p15:clr>
        </p15:guide>
        <p15:guide id="6" orient="horz" pos="41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preserve="1" userDrawn="1">
  <p:cSld name="Címdia">
    <p:bg>
      <p:bgPr>
        <a:solidFill>
          <a:srgbClr val="004663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ép helye 3">
            <a:extLst>
              <a:ext uri="{FF2B5EF4-FFF2-40B4-BE49-F238E27FC236}">
                <a16:creationId xmlns:a16="http://schemas.microsoft.com/office/drawing/2014/main" id="{719B8AC6-EB7D-71C7-E0F3-47B27E1E245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11900" y="299803"/>
            <a:ext cx="5590290" cy="62808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Kép beillesztése</a:t>
            </a:r>
          </a:p>
        </p:txBody>
      </p:sp>
      <p:pic>
        <p:nvPicPr>
          <p:cNvPr id="3" name="Kép 10">
            <a:extLst>
              <a:ext uri="{FF2B5EF4-FFF2-40B4-BE49-F238E27FC236}">
                <a16:creationId xmlns:a16="http://schemas.microsoft.com/office/drawing/2014/main" id="{318FD4E5-4EB3-D797-2B91-FC03F7C685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1781" y="4193229"/>
            <a:ext cx="5832475" cy="2399647"/>
          </a:xfrm>
          <a:prstGeom prst="rect">
            <a:avLst/>
          </a:prstGeom>
        </p:spPr>
      </p:pic>
      <p:pic>
        <p:nvPicPr>
          <p:cNvPr id="4" name="Kép 5">
            <a:extLst>
              <a:ext uri="{FF2B5EF4-FFF2-40B4-BE49-F238E27FC236}">
                <a16:creationId xmlns:a16="http://schemas.microsoft.com/office/drawing/2014/main" id="{B3085B4E-A122-5B02-ECFB-A41FF66E0B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" r="48115" b="-3859"/>
          <a:stretch/>
        </p:blipFill>
        <p:spPr>
          <a:xfrm>
            <a:off x="2493286" y="265123"/>
            <a:ext cx="1009415" cy="40943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350C198-83A9-CEA8-853B-E9E3A9BBFB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576" y="119921"/>
            <a:ext cx="1873039" cy="66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1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preserve="1" userDrawn="1">
  <p:cSld name="1_Címdia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ép helye 3">
            <a:extLst>
              <a:ext uri="{FF2B5EF4-FFF2-40B4-BE49-F238E27FC236}">
                <a16:creationId xmlns:a16="http://schemas.microsoft.com/office/drawing/2014/main" id="{719B8AC6-EB7D-71C7-E0F3-47B27E1E245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11900" y="299803"/>
            <a:ext cx="5590290" cy="62808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Kép beillesztése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0237DC-E80F-0559-6F7E-F03823B15596}"/>
              </a:ext>
            </a:extLst>
          </p:cNvPr>
          <p:cNvGrpSpPr/>
          <p:nvPr userDrawn="1"/>
        </p:nvGrpSpPr>
        <p:grpSpPr>
          <a:xfrm>
            <a:off x="186289" y="4213555"/>
            <a:ext cx="5946467" cy="2367127"/>
            <a:chOff x="10004103" y="6313766"/>
            <a:chExt cx="972659" cy="387189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3C0DCFE-A847-92B5-FADD-46DA811F9E13}"/>
                </a:ext>
              </a:extLst>
            </p:cNvPr>
            <p:cNvSpPr/>
            <p:nvPr/>
          </p:nvSpPr>
          <p:spPr>
            <a:xfrm>
              <a:off x="10004103" y="6319034"/>
              <a:ext cx="376612" cy="381921"/>
            </a:xfrm>
            <a:custGeom>
              <a:avLst/>
              <a:gdLst>
                <a:gd name="connsiteX0" fmla="*/ 198323 w 376612"/>
                <a:gd name="connsiteY0" fmla="*/ 252306 h 381921"/>
                <a:gd name="connsiteX1" fmla="*/ 127438 w 376612"/>
                <a:gd name="connsiteY1" fmla="*/ 0 h 381921"/>
                <a:gd name="connsiteX2" fmla="*/ 17413 w 376612"/>
                <a:gd name="connsiteY2" fmla="*/ 0 h 381921"/>
                <a:gd name="connsiteX3" fmla="*/ 17413 w 376612"/>
                <a:gd name="connsiteY3" fmla="*/ 10387 h 381921"/>
                <a:gd name="connsiteX4" fmla="*/ 51314 w 376612"/>
                <a:gd name="connsiteY4" fmla="*/ 12947 h 381921"/>
                <a:gd name="connsiteX5" fmla="*/ 51314 w 376612"/>
                <a:gd name="connsiteY5" fmla="*/ 301684 h 381921"/>
                <a:gd name="connsiteX6" fmla="*/ 0 w 376612"/>
                <a:gd name="connsiteY6" fmla="*/ 366266 h 381921"/>
                <a:gd name="connsiteX7" fmla="*/ 0 w 376612"/>
                <a:gd name="connsiteY7" fmla="*/ 376653 h 381921"/>
                <a:gd name="connsiteX8" fmla="*/ 113261 w 376612"/>
                <a:gd name="connsiteY8" fmla="*/ 376653 h 381921"/>
                <a:gd name="connsiteX9" fmla="*/ 113261 w 376612"/>
                <a:gd name="connsiteY9" fmla="*/ 366266 h 381921"/>
                <a:gd name="connsiteX10" fmla="*/ 61947 w 376612"/>
                <a:gd name="connsiteY10" fmla="*/ 301684 h 381921"/>
                <a:gd name="connsiteX11" fmla="*/ 61947 w 376612"/>
                <a:gd name="connsiteY11" fmla="*/ 24388 h 381921"/>
                <a:gd name="connsiteX12" fmla="*/ 68265 w 376612"/>
                <a:gd name="connsiteY12" fmla="*/ 44711 h 381921"/>
                <a:gd name="connsiteX13" fmla="*/ 163497 w 376612"/>
                <a:gd name="connsiteY13" fmla="*/ 381922 h 381921"/>
                <a:gd name="connsiteX14" fmla="*/ 173513 w 376612"/>
                <a:gd name="connsiteY14" fmla="*/ 381922 h 381921"/>
                <a:gd name="connsiteX15" fmla="*/ 270286 w 376612"/>
                <a:gd name="connsiteY15" fmla="*/ 26947 h 381921"/>
                <a:gd name="connsiteX16" fmla="*/ 270286 w 376612"/>
                <a:gd name="connsiteY16" fmla="*/ 331792 h 381921"/>
                <a:gd name="connsiteX17" fmla="*/ 224827 w 376612"/>
                <a:gd name="connsiteY17" fmla="*/ 366115 h 381921"/>
                <a:gd name="connsiteX18" fmla="*/ 224827 w 376612"/>
                <a:gd name="connsiteY18" fmla="*/ 376502 h 381921"/>
                <a:gd name="connsiteX19" fmla="*/ 376613 w 376612"/>
                <a:gd name="connsiteY19" fmla="*/ 376502 h 381921"/>
                <a:gd name="connsiteX20" fmla="*/ 376613 w 376612"/>
                <a:gd name="connsiteY20" fmla="*/ 366115 h 381921"/>
                <a:gd name="connsiteX21" fmla="*/ 335315 w 376612"/>
                <a:gd name="connsiteY21" fmla="*/ 331792 h 381921"/>
                <a:gd name="connsiteX22" fmla="*/ 335315 w 376612"/>
                <a:gd name="connsiteY22" fmla="*/ 44711 h 381921"/>
                <a:gd name="connsiteX23" fmla="*/ 376613 w 376612"/>
                <a:gd name="connsiteY23" fmla="*/ 10387 h 381921"/>
                <a:gd name="connsiteX24" fmla="*/ 376613 w 376612"/>
                <a:gd name="connsiteY24" fmla="*/ 0 h 381921"/>
                <a:gd name="connsiteX25" fmla="*/ 266588 w 376612"/>
                <a:gd name="connsiteY25" fmla="*/ 0 h 381921"/>
                <a:gd name="connsiteX26" fmla="*/ 198323 w 376612"/>
                <a:gd name="connsiteY26" fmla="*/ 252306 h 38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76612" h="381921">
                  <a:moveTo>
                    <a:pt x="198323" y="252306"/>
                  </a:moveTo>
                  <a:lnTo>
                    <a:pt x="127438" y="0"/>
                  </a:lnTo>
                  <a:lnTo>
                    <a:pt x="17413" y="0"/>
                  </a:lnTo>
                  <a:lnTo>
                    <a:pt x="17413" y="10387"/>
                  </a:lnTo>
                  <a:cubicBezTo>
                    <a:pt x="34826" y="10387"/>
                    <a:pt x="44996" y="10387"/>
                    <a:pt x="51314" y="12947"/>
                  </a:cubicBezTo>
                  <a:lnTo>
                    <a:pt x="51314" y="301684"/>
                  </a:lnTo>
                  <a:cubicBezTo>
                    <a:pt x="51314" y="352115"/>
                    <a:pt x="40219" y="366266"/>
                    <a:pt x="0" y="366266"/>
                  </a:cubicBezTo>
                  <a:lnTo>
                    <a:pt x="0" y="376653"/>
                  </a:lnTo>
                  <a:lnTo>
                    <a:pt x="113261" y="376653"/>
                  </a:lnTo>
                  <a:lnTo>
                    <a:pt x="113261" y="366266"/>
                  </a:lnTo>
                  <a:cubicBezTo>
                    <a:pt x="73042" y="366266"/>
                    <a:pt x="61947" y="352265"/>
                    <a:pt x="61947" y="301684"/>
                  </a:cubicBezTo>
                  <a:lnTo>
                    <a:pt x="61947" y="24388"/>
                  </a:lnTo>
                  <a:cubicBezTo>
                    <a:pt x="64104" y="29054"/>
                    <a:pt x="65645" y="35829"/>
                    <a:pt x="68265" y="44711"/>
                  </a:cubicBezTo>
                  <a:lnTo>
                    <a:pt x="163497" y="381922"/>
                  </a:lnTo>
                  <a:lnTo>
                    <a:pt x="173513" y="381922"/>
                  </a:lnTo>
                  <a:lnTo>
                    <a:pt x="270286" y="26947"/>
                  </a:lnTo>
                  <a:lnTo>
                    <a:pt x="270286" y="331792"/>
                  </a:lnTo>
                  <a:cubicBezTo>
                    <a:pt x="270286" y="354674"/>
                    <a:pt x="255133" y="366115"/>
                    <a:pt x="224827" y="366115"/>
                  </a:cubicBezTo>
                  <a:lnTo>
                    <a:pt x="224827" y="376502"/>
                  </a:lnTo>
                  <a:lnTo>
                    <a:pt x="376613" y="376502"/>
                  </a:lnTo>
                  <a:lnTo>
                    <a:pt x="376613" y="366115"/>
                  </a:lnTo>
                  <a:cubicBezTo>
                    <a:pt x="349081" y="366115"/>
                    <a:pt x="335315" y="354674"/>
                    <a:pt x="335315" y="331792"/>
                  </a:cubicBezTo>
                  <a:lnTo>
                    <a:pt x="335315" y="44711"/>
                  </a:lnTo>
                  <a:cubicBezTo>
                    <a:pt x="335315" y="21828"/>
                    <a:pt x="349081" y="10387"/>
                    <a:pt x="376613" y="10387"/>
                  </a:cubicBezTo>
                  <a:lnTo>
                    <a:pt x="376613" y="0"/>
                  </a:lnTo>
                  <a:lnTo>
                    <a:pt x="266588" y="0"/>
                  </a:lnTo>
                  <a:lnTo>
                    <a:pt x="198323" y="252306"/>
                  </a:lnTo>
                  <a:close/>
                </a:path>
              </a:pathLst>
            </a:custGeom>
            <a:solidFill>
              <a:srgbClr val="00466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HU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EEB3FA7-48A9-83D1-BC28-5BEB79E70DA7}"/>
                </a:ext>
              </a:extLst>
            </p:cNvPr>
            <p:cNvSpPr/>
            <p:nvPr/>
          </p:nvSpPr>
          <p:spPr>
            <a:xfrm>
              <a:off x="10400748" y="6313766"/>
              <a:ext cx="576014" cy="381921"/>
            </a:xfrm>
            <a:custGeom>
              <a:avLst/>
              <a:gdLst>
                <a:gd name="connsiteX0" fmla="*/ 321754 w 576014"/>
                <a:gd name="connsiteY0" fmla="*/ 270522 h 381921"/>
                <a:gd name="connsiteX1" fmla="*/ 376767 w 576014"/>
                <a:gd name="connsiteY1" fmla="*/ 101464 h 381921"/>
                <a:gd name="connsiteX2" fmla="*/ 431779 w 576014"/>
                <a:gd name="connsiteY2" fmla="*/ 270522 h 381921"/>
                <a:gd name="connsiteX3" fmla="*/ 321754 w 576014"/>
                <a:gd name="connsiteY3" fmla="*/ 270522 h 381921"/>
                <a:gd name="connsiteX4" fmla="*/ 523313 w 576014"/>
                <a:gd name="connsiteY4" fmla="*/ 336158 h 381921"/>
                <a:gd name="connsiteX5" fmla="*/ 410514 w 576014"/>
                <a:gd name="connsiteY5" fmla="*/ 0 h 381921"/>
                <a:gd name="connsiteX6" fmla="*/ 399881 w 576014"/>
                <a:gd name="connsiteY6" fmla="*/ 0 h 381921"/>
                <a:gd name="connsiteX7" fmla="*/ 290319 w 576014"/>
                <a:gd name="connsiteY7" fmla="*/ 331491 h 381921"/>
                <a:gd name="connsiteX8" fmla="*/ 239004 w 576014"/>
                <a:gd name="connsiteY8" fmla="*/ 371535 h 381921"/>
                <a:gd name="connsiteX9" fmla="*/ 177674 w 576014"/>
                <a:gd name="connsiteY9" fmla="*/ 337211 h 381921"/>
                <a:gd name="connsiteX10" fmla="*/ 177674 w 576014"/>
                <a:gd name="connsiteY10" fmla="*/ 49980 h 381921"/>
                <a:gd name="connsiteX11" fmla="*/ 203562 w 576014"/>
                <a:gd name="connsiteY11" fmla="*/ 15656 h 381921"/>
                <a:gd name="connsiteX12" fmla="*/ 280302 w 576014"/>
                <a:gd name="connsiteY12" fmla="*/ 171767 h 381921"/>
                <a:gd name="connsiteX13" fmla="*/ 289856 w 576014"/>
                <a:gd name="connsiteY13" fmla="*/ 171767 h 381921"/>
                <a:gd name="connsiteX14" fmla="*/ 289856 w 576014"/>
                <a:gd name="connsiteY14" fmla="*/ 5269 h 381921"/>
                <a:gd name="connsiteX15" fmla="*/ 0 w 576014"/>
                <a:gd name="connsiteY15" fmla="*/ 5269 h 381921"/>
                <a:gd name="connsiteX16" fmla="*/ 0 w 576014"/>
                <a:gd name="connsiteY16" fmla="*/ 171767 h 381921"/>
                <a:gd name="connsiteX17" fmla="*/ 10016 w 576014"/>
                <a:gd name="connsiteY17" fmla="*/ 171767 h 381921"/>
                <a:gd name="connsiteX18" fmla="*/ 86757 w 576014"/>
                <a:gd name="connsiteY18" fmla="*/ 15656 h 381921"/>
                <a:gd name="connsiteX19" fmla="*/ 112645 w 576014"/>
                <a:gd name="connsiteY19" fmla="*/ 49980 h 381921"/>
                <a:gd name="connsiteX20" fmla="*/ 112645 w 576014"/>
                <a:gd name="connsiteY20" fmla="*/ 337211 h 381921"/>
                <a:gd name="connsiteX21" fmla="*/ 38524 w 576014"/>
                <a:gd name="connsiteY21" fmla="*/ 371535 h 381921"/>
                <a:gd name="connsiteX22" fmla="*/ 38524 w 576014"/>
                <a:gd name="connsiteY22" fmla="*/ 381922 h 381921"/>
                <a:gd name="connsiteX23" fmla="*/ 346872 w 576014"/>
                <a:gd name="connsiteY23" fmla="*/ 381922 h 381921"/>
                <a:gd name="connsiteX24" fmla="*/ 346872 w 576014"/>
                <a:gd name="connsiteY24" fmla="*/ 371535 h 381921"/>
                <a:gd name="connsiteX25" fmla="*/ 300797 w 576014"/>
                <a:gd name="connsiteY25" fmla="*/ 333598 h 381921"/>
                <a:gd name="connsiteX26" fmla="*/ 317748 w 576014"/>
                <a:gd name="connsiteY26" fmla="*/ 281060 h 381921"/>
                <a:gd name="connsiteX27" fmla="*/ 434707 w 576014"/>
                <a:gd name="connsiteY27" fmla="*/ 281060 h 381921"/>
                <a:gd name="connsiteX28" fmla="*/ 449501 w 576014"/>
                <a:gd name="connsiteY28" fmla="*/ 326824 h 381921"/>
                <a:gd name="connsiteX29" fmla="*/ 410360 w 576014"/>
                <a:gd name="connsiteY29" fmla="*/ 371535 h 381921"/>
                <a:gd name="connsiteX30" fmla="*/ 410360 w 576014"/>
                <a:gd name="connsiteY30" fmla="*/ 381922 h 381921"/>
                <a:gd name="connsiteX31" fmla="*/ 576014 w 576014"/>
                <a:gd name="connsiteY31" fmla="*/ 381922 h 381921"/>
                <a:gd name="connsiteX32" fmla="*/ 576014 w 576014"/>
                <a:gd name="connsiteY32" fmla="*/ 371535 h 381921"/>
                <a:gd name="connsiteX33" fmla="*/ 523159 w 576014"/>
                <a:gd name="connsiteY33" fmla="*/ 336158 h 38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6014" h="381921">
                  <a:moveTo>
                    <a:pt x="321754" y="270522"/>
                  </a:moveTo>
                  <a:lnTo>
                    <a:pt x="376767" y="101464"/>
                  </a:lnTo>
                  <a:lnTo>
                    <a:pt x="431779" y="270522"/>
                  </a:lnTo>
                  <a:lnTo>
                    <a:pt x="321754" y="270522"/>
                  </a:lnTo>
                  <a:close/>
                  <a:moveTo>
                    <a:pt x="523313" y="336158"/>
                  </a:moveTo>
                  <a:lnTo>
                    <a:pt x="410514" y="0"/>
                  </a:lnTo>
                  <a:lnTo>
                    <a:pt x="399881" y="0"/>
                  </a:lnTo>
                  <a:lnTo>
                    <a:pt x="290319" y="331491"/>
                  </a:lnTo>
                  <a:cubicBezTo>
                    <a:pt x="281073" y="359642"/>
                    <a:pt x="265971" y="371535"/>
                    <a:pt x="239004" y="371535"/>
                  </a:cubicBezTo>
                  <a:cubicBezTo>
                    <a:pt x="198117" y="371535"/>
                    <a:pt x="177674" y="360094"/>
                    <a:pt x="177674" y="337211"/>
                  </a:cubicBezTo>
                  <a:lnTo>
                    <a:pt x="177674" y="49980"/>
                  </a:lnTo>
                  <a:cubicBezTo>
                    <a:pt x="177674" y="27097"/>
                    <a:pt x="186303" y="15656"/>
                    <a:pt x="203562" y="15656"/>
                  </a:cubicBezTo>
                  <a:cubicBezTo>
                    <a:pt x="243781" y="15656"/>
                    <a:pt x="280302" y="79184"/>
                    <a:pt x="280302" y="171767"/>
                  </a:cubicBezTo>
                  <a:lnTo>
                    <a:pt x="289856" y="171767"/>
                  </a:lnTo>
                  <a:lnTo>
                    <a:pt x="289856" y="5269"/>
                  </a:lnTo>
                  <a:lnTo>
                    <a:pt x="0" y="5269"/>
                  </a:lnTo>
                  <a:lnTo>
                    <a:pt x="0" y="171767"/>
                  </a:lnTo>
                  <a:lnTo>
                    <a:pt x="10016" y="171767"/>
                  </a:lnTo>
                  <a:cubicBezTo>
                    <a:pt x="10016" y="79184"/>
                    <a:pt x="46537" y="15656"/>
                    <a:pt x="86757" y="15656"/>
                  </a:cubicBezTo>
                  <a:cubicBezTo>
                    <a:pt x="104015" y="15656"/>
                    <a:pt x="112645" y="27097"/>
                    <a:pt x="112645" y="49980"/>
                  </a:cubicBezTo>
                  <a:lnTo>
                    <a:pt x="112645" y="337211"/>
                  </a:lnTo>
                  <a:cubicBezTo>
                    <a:pt x="112645" y="360094"/>
                    <a:pt x="87938" y="371535"/>
                    <a:pt x="38524" y="371535"/>
                  </a:cubicBezTo>
                  <a:lnTo>
                    <a:pt x="38524" y="381922"/>
                  </a:lnTo>
                  <a:lnTo>
                    <a:pt x="346872" y="381922"/>
                  </a:lnTo>
                  <a:lnTo>
                    <a:pt x="346872" y="371535"/>
                  </a:lnTo>
                  <a:cubicBezTo>
                    <a:pt x="305112" y="371535"/>
                    <a:pt x="291859" y="361147"/>
                    <a:pt x="300797" y="333598"/>
                  </a:cubicBezTo>
                  <a:lnTo>
                    <a:pt x="317748" y="281060"/>
                  </a:lnTo>
                  <a:lnTo>
                    <a:pt x="434707" y="281060"/>
                  </a:lnTo>
                  <a:lnTo>
                    <a:pt x="449501" y="326824"/>
                  </a:lnTo>
                  <a:cubicBezTo>
                    <a:pt x="461212" y="363255"/>
                    <a:pt x="453199" y="371535"/>
                    <a:pt x="410360" y="371535"/>
                  </a:cubicBezTo>
                  <a:lnTo>
                    <a:pt x="410360" y="381922"/>
                  </a:lnTo>
                  <a:lnTo>
                    <a:pt x="576014" y="381922"/>
                  </a:lnTo>
                  <a:lnTo>
                    <a:pt x="576014" y="371535"/>
                  </a:lnTo>
                  <a:cubicBezTo>
                    <a:pt x="548482" y="371234"/>
                    <a:pt x="530864" y="359441"/>
                    <a:pt x="523159" y="336158"/>
                  </a:cubicBezTo>
                </a:path>
              </a:pathLst>
            </a:custGeom>
            <a:solidFill>
              <a:srgbClr val="00466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HU" dirty="0"/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67DAE585-B1ED-E5CB-0F0F-137169359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5576" y="139018"/>
            <a:ext cx="3521530" cy="62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8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preserve="1" userDrawn="1">
  <p:cSld name="1_Cím és tartalom">
    <p:bg>
      <p:bgPr>
        <a:solidFill>
          <a:srgbClr val="004663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EF993-4E9D-9F6B-2219-B000A7A98F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1782" y="1362195"/>
            <a:ext cx="5467965" cy="1303077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40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tx2"/>
                </a:solidFill>
              </a:defRPr>
            </a:lvl3pPr>
            <a:lvl4pPr>
              <a:lnSpc>
                <a:spcPct val="150000"/>
              </a:lnSpc>
              <a:defRPr sz="140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6" name="Google Shape;22;p3">
            <a:extLst>
              <a:ext uri="{FF2B5EF4-FFF2-40B4-BE49-F238E27FC236}">
                <a16:creationId xmlns:a16="http://schemas.microsoft.com/office/drawing/2014/main" id="{5221B804-8CB4-2AD4-BC9F-84E3995EF85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81781" y="3572397"/>
            <a:ext cx="11610182" cy="2062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hu-HU" dirty="0"/>
              <a:t>Cím beírásához </a:t>
            </a:r>
            <a:br>
              <a:rPr lang="hu-HU" dirty="0"/>
            </a:br>
            <a:r>
              <a:rPr lang="hu-HU" dirty="0"/>
              <a:t>kattintson ide </a:t>
            </a:r>
            <a:endParaRPr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34A4F0C-020A-B235-1F5C-031CE97618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1782" y="5812697"/>
            <a:ext cx="5467964" cy="748441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40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67917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>
          <p15:clr>
            <a:srgbClr val="FBAE40"/>
          </p15:clr>
        </p15:guide>
        <p15:guide id="2" pos="166">
          <p15:clr>
            <a:srgbClr val="FBAE40"/>
          </p15:clr>
        </p15:guide>
        <p15:guide id="3" pos="7491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pos="3749">
          <p15:clr>
            <a:srgbClr val="FBAE40"/>
          </p15:clr>
        </p15:guide>
        <p15:guide id="6" orient="horz" pos="41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preserve="1" userDrawn="1">
  <p:cSld name="1_Cím és tartalom">
    <p:bg>
      <p:bgPr>
        <a:solidFill>
          <a:srgbClr val="004663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;p3">
            <a:extLst>
              <a:ext uri="{FF2B5EF4-FFF2-40B4-BE49-F238E27FC236}">
                <a16:creationId xmlns:a16="http://schemas.microsoft.com/office/drawing/2014/main" id="{83C4C746-2FFA-CA4F-109C-4EAF5847762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81781" y="1362195"/>
            <a:ext cx="11628438" cy="2062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hu-HU" dirty="0"/>
              <a:t>Cím beírásához </a:t>
            </a:r>
            <a:br>
              <a:rPr lang="hu-HU" dirty="0"/>
            </a:br>
            <a:r>
              <a:rPr lang="hu-HU" dirty="0"/>
              <a:t>kattintson ide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9228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29" userDrawn="1">
          <p15:clr>
            <a:srgbClr val="FBAE40"/>
          </p15:clr>
        </p15:guide>
        <p15:guide id="2" pos="166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4133" userDrawn="1">
          <p15:clr>
            <a:srgbClr val="FBAE40"/>
          </p15:clr>
        </p15:guide>
        <p15:guide id="5" pos="3817" userDrawn="1">
          <p15:clr>
            <a:srgbClr val="FBAE40"/>
          </p15:clr>
        </p15:guide>
        <p15:guide id="6" orient="horz" pos="41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preserve="1" userDrawn="1">
  <p:cSld name="Dia_01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D3B24565-7B68-03B3-D427-C7CC1418E3D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64269" y="716891"/>
            <a:ext cx="11397464" cy="1025412"/>
          </a:xfrm>
          <a:prstGeom prst="rect">
            <a:avLst/>
          </a:prstGeom>
        </p:spPr>
        <p:txBody>
          <a:bodyPr anchor="t"/>
          <a:lstStyle>
            <a:lvl1pPr>
              <a:defRPr sz="4000">
                <a:solidFill>
                  <a:srgbClr val="004663"/>
                </a:solidFill>
              </a:defRPr>
            </a:lvl1pPr>
            <a:lvl2pPr>
              <a:defRPr sz="2800">
                <a:solidFill>
                  <a:srgbClr val="444C5D"/>
                </a:solidFill>
              </a:defRPr>
            </a:lvl2pPr>
            <a:lvl3pPr>
              <a:defRPr sz="2800">
                <a:solidFill>
                  <a:srgbClr val="444C5D"/>
                </a:solidFill>
              </a:defRPr>
            </a:lvl3pPr>
            <a:lvl4pPr>
              <a:defRPr sz="2800">
                <a:solidFill>
                  <a:srgbClr val="444C5D"/>
                </a:solidFill>
              </a:defRPr>
            </a:lvl4pPr>
            <a:lvl5pPr>
              <a:defRPr sz="2800">
                <a:solidFill>
                  <a:srgbClr val="444C5D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HU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C2392CE7-DCB5-6AF5-8E67-2B89DC3629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096" y="1940011"/>
            <a:ext cx="11090636" cy="402021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2824417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preserve="1" userDrawn="1">
  <p:cSld name="Dia_02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A6030F-5A5E-0F93-810D-A45C8F65E3E1}"/>
              </a:ext>
            </a:extLst>
          </p:cNvPr>
          <p:cNvSpPr/>
          <p:nvPr userDrawn="1"/>
        </p:nvSpPr>
        <p:spPr>
          <a:xfrm>
            <a:off x="9479280" y="6048104"/>
            <a:ext cx="2712720" cy="809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6" name="Kép helye 3">
            <a:extLst>
              <a:ext uri="{FF2B5EF4-FFF2-40B4-BE49-F238E27FC236}">
                <a16:creationId xmlns:a16="http://schemas.microsoft.com/office/drawing/2014/main" id="{179ADEF4-0F84-9ACC-9FCB-12A02B1B30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11901" y="350520"/>
            <a:ext cx="5539550" cy="62179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Kép beillesztése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29EA3B-2181-B0CB-3609-8768F071ABD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64268" y="3939589"/>
            <a:ext cx="6047633" cy="631825"/>
          </a:xfrm>
          <a:prstGeom prst="rect">
            <a:avLst/>
          </a:prstGeom>
        </p:spPr>
        <p:txBody>
          <a:bodyPr anchor="b"/>
          <a:lstStyle>
            <a:lvl1pPr>
              <a:defRPr sz="4000">
                <a:solidFill>
                  <a:srgbClr val="004663"/>
                </a:solidFill>
              </a:defRPr>
            </a:lvl1pPr>
            <a:lvl2pPr>
              <a:defRPr sz="2800">
                <a:solidFill>
                  <a:srgbClr val="444C5D"/>
                </a:solidFill>
              </a:defRPr>
            </a:lvl2pPr>
            <a:lvl3pPr>
              <a:defRPr sz="2800">
                <a:solidFill>
                  <a:srgbClr val="444C5D"/>
                </a:solidFill>
              </a:defRPr>
            </a:lvl3pPr>
            <a:lvl4pPr>
              <a:defRPr sz="2800">
                <a:solidFill>
                  <a:srgbClr val="444C5D"/>
                </a:solidFill>
              </a:defRPr>
            </a:lvl4pPr>
            <a:lvl5pPr>
              <a:defRPr sz="2800">
                <a:solidFill>
                  <a:srgbClr val="444C5D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H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A06D05-A869-F559-B5A3-679CBBA3DB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3525" y="4736514"/>
            <a:ext cx="6048376" cy="160432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4089042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preserve="1" userDrawn="1">
  <p:cSld name="1_Címdia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2BE959-F106-5BEF-12A5-BD9B3237CC78}"/>
              </a:ext>
            </a:extLst>
          </p:cNvPr>
          <p:cNvSpPr/>
          <p:nvPr userDrawn="1"/>
        </p:nvSpPr>
        <p:spPr>
          <a:xfrm>
            <a:off x="9479280" y="6048104"/>
            <a:ext cx="2712720" cy="809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29EA3B-2181-B0CB-3609-8768F071ABD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64269" y="299803"/>
            <a:ext cx="5396756" cy="1870569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004663"/>
                </a:solidFill>
              </a:defRPr>
            </a:lvl1pPr>
            <a:lvl2pPr>
              <a:defRPr sz="2800">
                <a:solidFill>
                  <a:srgbClr val="444C5D"/>
                </a:solidFill>
              </a:defRPr>
            </a:lvl2pPr>
            <a:lvl3pPr>
              <a:defRPr sz="2800">
                <a:solidFill>
                  <a:srgbClr val="444C5D"/>
                </a:solidFill>
              </a:defRPr>
            </a:lvl3pPr>
            <a:lvl4pPr>
              <a:defRPr sz="2800">
                <a:solidFill>
                  <a:srgbClr val="444C5D"/>
                </a:solidFill>
              </a:defRPr>
            </a:lvl4pPr>
            <a:lvl5pPr>
              <a:defRPr sz="2800">
                <a:solidFill>
                  <a:srgbClr val="444C5D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H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A06D05-A869-F559-B5A3-679CBBA3DB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3525" y="2335471"/>
            <a:ext cx="5397500" cy="3599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9A334D-98D4-37A2-FBEB-1AAAD8EF819F}"/>
              </a:ext>
            </a:extLst>
          </p:cNvPr>
          <p:cNvSpPr/>
          <p:nvPr userDrawn="1"/>
        </p:nvSpPr>
        <p:spPr>
          <a:xfrm>
            <a:off x="10590796" y="6048104"/>
            <a:ext cx="1601203" cy="806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/>
          </a:p>
        </p:txBody>
      </p:sp>
      <p:sp>
        <p:nvSpPr>
          <p:cNvPr id="6" name="Kép helye 3">
            <a:extLst>
              <a:ext uri="{FF2B5EF4-FFF2-40B4-BE49-F238E27FC236}">
                <a16:creationId xmlns:a16="http://schemas.microsoft.com/office/drawing/2014/main" id="{179ADEF4-0F84-9ACC-9FCB-12A02B1B30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11900" y="299803"/>
            <a:ext cx="5590290" cy="62808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Kép beillesztése</a:t>
            </a:r>
          </a:p>
        </p:txBody>
      </p:sp>
    </p:spTree>
    <p:extLst>
      <p:ext uri="{BB962C8B-B14F-4D97-AF65-F5344CB8AC3E}">
        <p14:creationId xmlns:p14="http://schemas.microsoft.com/office/powerpoint/2010/main" val="2796562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preserve="1" userDrawn="1">
  <p:cSld name="Dia_03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D3B24565-7B68-03B3-D427-C7CC1418E3D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64269" y="1538547"/>
            <a:ext cx="5396756" cy="631825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800">
                <a:solidFill>
                  <a:srgbClr val="444C5D"/>
                </a:solidFill>
              </a:defRPr>
            </a:lvl2pPr>
            <a:lvl3pPr>
              <a:defRPr sz="2800">
                <a:solidFill>
                  <a:srgbClr val="444C5D"/>
                </a:solidFill>
              </a:defRPr>
            </a:lvl3pPr>
            <a:lvl4pPr>
              <a:defRPr sz="2800">
                <a:solidFill>
                  <a:srgbClr val="444C5D"/>
                </a:solidFill>
              </a:defRPr>
            </a:lvl4pPr>
            <a:lvl5pPr>
              <a:defRPr sz="2800">
                <a:solidFill>
                  <a:srgbClr val="444C5D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HU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C2392CE7-DCB5-6AF5-8E67-2B89DC3629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096" y="2335471"/>
            <a:ext cx="5397500" cy="362475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97BA9E4-8689-3688-1BB5-309A4CD21DA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49680" y="1538547"/>
            <a:ext cx="5396756" cy="631825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800">
                <a:solidFill>
                  <a:srgbClr val="444C5D"/>
                </a:solidFill>
              </a:defRPr>
            </a:lvl2pPr>
            <a:lvl3pPr>
              <a:defRPr sz="2800">
                <a:solidFill>
                  <a:srgbClr val="444C5D"/>
                </a:solidFill>
              </a:defRPr>
            </a:lvl3pPr>
            <a:lvl4pPr>
              <a:defRPr sz="2800">
                <a:solidFill>
                  <a:srgbClr val="444C5D"/>
                </a:solidFill>
              </a:defRPr>
            </a:lvl4pPr>
            <a:lvl5pPr>
              <a:defRPr sz="2800">
                <a:solidFill>
                  <a:srgbClr val="444C5D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HU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D5DCF55-1E77-AE69-E562-76B0B6E2DE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56507" y="2335471"/>
            <a:ext cx="5397500" cy="362475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1081743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preserve="1" userDrawn="1">
  <p:cSld name="Cím és tartalom">
    <p:bg>
      <p:bgPr>
        <a:solidFill>
          <a:srgbClr val="004663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97EE261-37F7-551A-D688-E4BCB6FFCF8A}"/>
              </a:ext>
            </a:extLst>
          </p:cNvPr>
          <p:cNvSpPr/>
          <p:nvPr userDrawn="1"/>
        </p:nvSpPr>
        <p:spPr>
          <a:xfrm>
            <a:off x="9758598" y="6115986"/>
            <a:ext cx="2433402" cy="738637"/>
          </a:xfrm>
          <a:prstGeom prst="rect">
            <a:avLst/>
          </a:prstGeom>
          <a:solidFill>
            <a:srgbClr val="0046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210700B9-B1EE-3525-4C22-014F58F150D7}"/>
              </a:ext>
            </a:extLst>
          </p:cNvPr>
          <p:cNvSpPr txBox="1"/>
          <p:nvPr userDrawn="1"/>
        </p:nvSpPr>
        <p:spPr>
          <a:xfrm>
            <a:off x="4877564" y="6303837"/>
            <a:ext cx="11577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16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MTA.HU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hasCustomPrompt="1"/>
          </p:nvPr>
        </p:nvSpPr>
        <p:spPr>
          <a:xfrm>
            <a:off x="281782" y="1401951"/>
            <a:ext cx="5753516" cy="3205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hu-HU" dirty="0"/>
              <a:t>Cím </a:t>
            </a:r>
            <a:br>
              <a:rPr lang="hu-HU" dirty="0"/>
            </a:br>
            <a:r>
              <a:rPr lang="hu-HU" dirty="0"/>
              <a:t>beírásához </a:t>
            </a:r>
            <a:br>
              <a:rPr lang="hu-HU" dirty="0"/>
            </a:br>
            <a:r>
              <a:rPr lang="hu-HU" dirty="0"/>
              <a:t>kattintson ide </a:t>
            </a:r>
            <a:endParaRPr dirty="0"/>
          </a:p>
        </p:txBody>
      </p:sp>
      <p:sp>
        <p:nvSpPr>
          <p:cNvPr id="9" name="Kép helye 3">
            <a:extLst>
              <a:ext uri="{FF2B5EF4-FFF2-40B4-BE49-F238E27FC236}">
                <a16:creationId xmlns:a16="http://schemas.microsoft.com/office/drawing/2014/main" id="{16D88DD7-AEBC-9DC1-C588-ADC95C4CAE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11900" y="260350"/>
            <a:ext cx="5580063" cy="63007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Kép beillesztése</a:t>
            </a:r>
          </a:p>
        </p:txBody>
      </p:sp>
    </p:spTree>
    <p:extLst>
      <p:ext uri="{BB962C8B-B14F-4D97-AF65-F5344CB8AC3E}">
        <p14:creationId xmlns:p14="http://schemas.microsoft.com/office/powerpoint/2010/main" val="3247885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166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4133" userDrawn="1">
          <p15:clr>
            <a:srgbClr val="FBAE40"/>
          </p15:clr>
        </p15:guide>
        <p15:guide id="6" orient="horz" pos="41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userDrawn="1">
  <p:cSld name="1_Cím és tartalom">
    <p:bg>
      <p:bgPr>
        <a:solidFill>
          <a:srgbClr val="004663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;p3">
            <a:extLst>
              <a:ext uri="{FF2B5EF4-FFF2-40B4-BE49-F238E27FC236}">
                <a16:creationId xmlns:a16="http://schemas.microsoft.com/office/drawing/2014/main" id="{5221B804-8CB4-2AD4-BC9F-84E3995EF85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81781" y="3572397"/>
            <a:ext cx="5467965" cy="2062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hu-HU" dirty="0"/>
              <a:t>Cím beírásához </a:t>
            </a:r>
            <a:br>
              <a:rPr lang="hu-HU" dirty="0"/>
            </a:br>
            <a:r>
              <a:rPr lang="hu-HU" dirty="0"/>
              <a:t>kattintson ide </a:t>
            </a:r>
            <a:endParaRPr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34A4F0C-020A-B235-1F5C-031CE97618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1782" y="5812697"/>
            <a:ext cx="5467964" cy="748441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40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" name="Kép helye 3">
            <a:extLst>
              <a:ext uri="{FF2B5EF4-FFF2-40B4-BE49-F238E27FC236}">
                <a16:creationId xmlns:a16="http://schemas.microsoft.com/office/drawing/2014/main" id="{6EAC600C-79B0-3261-751D-F0918BC6CB5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11900" y="260351"/>
            <a:ext cx="5580063" cy="63007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Kép beillesztése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8A00DA-4419-0E81-9247-8666B125F18B}"/>
              </a:ext>
            </a:extLst>
          </p:cNvPr>
          <p:cNvSpPr/>
          <p:nvPr userDrawn="1"/>
        </p:nvSpPr>
        <p:spPr>
          <a:xfrm>
            <a:off x="9758598" y="6115986"/>
            <a:ext cx="2433402" cy="738637"/>
          </a:xfrm>
          <a:prstGeom prst="rect">
            <a:avLst/>
          </a:prstGeom>
          <a:solidFill>
            <a:srgbClr val="0046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62820CF-A7C8-1386-AAE9-B9171A9A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5576" y="185530"/>
            <a:ext cx="3521530" cy="53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84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>
          <p15:clr>
            <a:srgbClr val="FBAE40"/>
          </p15:clr>
        </p15:guide>
        <p15:guide id="2" pos="166">
          <p15:clr>
            <a:srgbClr val="FBAE40"/>
          </p15:clr>
        </p15:guide>
        <p15:guide id="3" pos="7491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pos="3749">
          <p15:clr>
            <a:srgbClr val="FBAE40"/>
          </p15:clr>
        </p15:guide>
        <p15:guide id="6" orient="horz" pos="41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sv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6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818B2075-1E84-0585-B01C-BE795A70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" r="48115" b="-3859"/>
          <a:stretch/>
        </p:blipFill>
        <p:spPr>
          <a:xfrm>
            <a:off x="2493286" y="265123"/>
            <a:ext cx="1009415" cy="40943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6973E6D-3542-6636-9B88-A79B04D1DC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5576" y="119921"/>
            <a:ext cx="1873039" cy="662981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78" r:id="rId2"/>
    <p:sldLayoutId id="214748366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4" pos="397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7">
            <a:extLst>
              <a:ext uri="{FF2B5EF4-FFF2-40B4-BE49-F238E27FC236}">
                <a16:creationId xmlns:a16="http://schemas.microsoft.com/office/drawing/2014/main" id="{51BD8985-5B13-F42A-B217-DAE83F86A351}"/>
              </a:ext>
            </a:extLst>
          </p:cNvPr>
          <p:cNvSpPr txBox="1"/>
          <p:nvPr userDrawn="1"/>
        </p:nvSpPr>
        <p:spPr>
          <a:xfrm>
            <a:off x="304624" y="6455229"/>
            <a:ext cx="931834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u-HU" sz="1000" b="0" i="0" dirty="0">
                <a:solidFill>
                  <a:srgbClr val="0046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MTA.HU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E44607F-BF61-6391-0B47-488D91051CC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807" b="807"/>
          <a:stretch/>
        </p:blipFill>
        <p:spPr>
          <a:xfrm>
            <a:off x="9895359" y="6339636"/>
            <a:ext cx="2166011" cy="37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275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1" r:id="rId2"/>
    <p:sldLayoutId id="2147483679" r:id="rId3"/>
    <p:sldLayoutId id="2147483665" r:id="rId4"/>
    <p:sldLayoutId id="2147483668" r:id="rId5"/>
    <p:sldLayoutId id="214748368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4" pos="397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66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0852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4" pos="39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31B5BD-642B-15A3-62C3-38A9DBC29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20" y="1614196"/>
            <a:ext cx="5690029" cy="4011697"/>
          </a:xfrm>
        </p:spPr>
        <p:txBody>
          <a:bodyPr/>
          <a:lstStyle/>
          <a:p>
            <a:r>
              <a:rPr lang="hu-HU" sz="5400" dirty="0"/>
              <a:t>Horvát nyelvű helynévgyűjtési tapasztalatok Bátyán és Dusnokon </a:t>
            </a:r>
            <a:endParaRPr lang="en-HU" sz="5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326A29-11FB-BEE5-1BC6-72550AD698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u-HU" dirty="0"/>
              <a:t>DUDÁS ELŐD</a:t>
            </a:r>
            <a:endParaRPr lang="en-HU" dirty="0"/>
          </a:p>
          <a:p>
            <a:r>
              <a:rPr lang="hu-HU" dirty="0"/>
              <a:t>EGYETEMI ADJUNKTUS</a:t>
            </a:r>
            <a:endParaRPr lang="en-HU" dirty="0"/>
          </a:p>
        </p:txBody>
      </p:sp>
      <p:pic>
        <p:nvPicPr>
          <p:cNvPr id="6" name="Kép helye 5">
            <a:extLst>
              <a:ext uri="{FF2B5EF4-FFF2-40B4-BE49-F238E27FC236}">
                <a16:creationId xmlns:a16="http://schemas.microsoft.com/office/drawing/2014/main" id="{6BA99CB8-FDB3-A33D-41FC-AB002134B32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7656" b="7656"/>
          <a:stretch>
            <a:fillRect/>
          </a:stretch>
        </p:blipFill>
        <p:spPr>
          <a:xfrm>
            <a:off x="6848670" y="277436"/>
            <a:ext cx="4887952" cy="6303127"/>
          </a:xfrm>
        </p:spPr>
      </p:pic>
    </p:spTree>
    <p:extLst>
      <p:ext uri="{BB962C8B-B14F-4D97-AF65-F5344CB8AC3E}">
        <p14:creationId xmlns:p14="http://schemas.microsoft.com/office/powerpoint/2010/main" val="930794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B3B374-33C0-F22E-21A2-CB3887D2CE48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64268" y="385070"/>
            <a:ext cx="11397464" cy="1025412"/>
          </a:xfrm>
        </p:spPr>
        <p:txBody>
          <a:bodyPr/>
          <a:lstStyle/>
          <a:p>
            <a:pPr algn="ctr"/>
            <a:r>
              <a:rPr lang="hu-HU" dirty="0"/>
              <a:t>A helynevek nyelvi, nyelvjárási jellegzetességei</a:t>
            </a:r>
            <a:endParaRPr lang="en-HU" dirty="0"/>
          </a:p>
          <a:p>
            <a:pPr algn="ctr"/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9A91F-7491-E65A-B88C-4FE2C3B7E1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682" y="1410482"/>
            <a:ext cx="11090636" cy="4869020"/>
          </a:xfrm>
        </p:spPr>
        <p:txBody>
          <a:bodyPr/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hu-HU" dirty="0"/>
              <a:t>Az ősszláv </a:t>
            </a:r>
            <a:r>
              <a:rPr lang="hu-HU" i="1" dirty="0"/>
              <a:t>*ě</a:t>
            </a:r>
            <a:r>
              <a:rPr lang="hu-HU" dirty="0"/>
              <a:t> helyén </a:t>
            </a:r>
            <a:r>
              <a:rPr lang="hu-HU" i="1" dirty="0"/>
              <a:t>e</a:t>
            </a:r>
            <a:r>
              <a:rPr lang="hu-HU" dirty="0"/>
              <a:t> áll: Dusnok: </a:t>
            </a:r>
            <a:r>
              <a:rPr lang="sl-SI" i="1" dirty="0"/>
              <a:t>Dečinjsko grobje</a:t>
            </a:r>
            <a:r>
              <a:rPr lang="sl-SI" dirty="0"/>
              <a:t>.</a:t>
            </a:r>
            <a:endParaRPr lang="hu-HU" dirty="0"/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hu-HU" dirty="0"/>
              <a:t>Az ősszláv </a:t>
            </a:r>
            <a:r>
              <a:rPr lang="sl-SI" i="1" dirty="0"/>
              <a:t>*skj, *stj </a:t>
            </a:r>
            <a:r>
              <a:rPr lang="sl-SI" dirty="0"/>
              <a:t>helyén </a:t>
            </a:r>
            <a:r>
              <a:rPr lang="sl-SI" i="1" dirty="0"/>
              <a:t>šć </a:t>
            </a:r>
            <a:r>
              <a:rPr lang="sl-SI" dirty="0"/>
              <a:t>áll: Bátya: </a:t>
            </a:r>
            <a:r>
              <a:rPr lang="sl-SI" i="1" dirty="0"/>
              <a:t>Gušćara</a:t>
            </a:r>
            <a:r>
              <a:rPr lang="sl-SI" dirty="0"/>
              <a:t>, </a:t>
            </a:r>
            <a:r>
              <a:rPr lang="sl-SI" i="1" dirty="0"/>
              <a:t>Rušćevje</a:t>
            </a:r>
            <a:r>
              <a:rPr lang="sl-SI" dirty="0"/>
              <a:t>, </a:t>
            </a:r>
            <a:r>
              <a:rPr lang="sl-SI" i="1" dirty="0"/>
              <a:t>Zobišće</a:t>
            </a:r>
            <a:r>
              <a:rPr lang="sl-SI" dirty="0"/>
              <a:t>; Dusnok: </a:t>
            </a:r>
            <a:r>
              <a:rPr lang="sl-SI" i="1" dirty="0"/>
              <a:t>Duvanišće</a:t>
            </a:r>
            <a:r>
              <a:rPr lang="sl-SI" dirty="0"/>
              <a:t>, </a:t>
            </a:r>
            <a:r>
              <a:rPr lang="sl-SI" i="1" dirty="0"/>
              <a:t>Kukruzišće</a:t>
            </a:r>
            <a:r>
              <a:rPr lang="sl-SI" dirty="0"/>
              <a:t>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sl-SI" dirty="0"/>
              <a:t>A palatális </a:t>
            </a:r>
            <a:r>
              <a:rPr lang="sl-SI" i="1" dirty="0"/>
              <a:t>lj</a:t>
            </a:r>
            <a:r>
              <a:rPr lang="sl-SI" dirty="0"/>
              <a:t> delateralizálódik: Bátya: </a:t>
            </a:r>
            <a:r>
              <a:rPr lang="sl-SI" i="1" dirty="0"/>
              <a:t>Groubje</a:t>
            </a:r>
            <a:r>
              <a:rPr lang="sl-SI" dirty="0"/>
              <a:t>, </a:t>
            </a:r>
            <a:r>
              <a:rPr lang="sl-SI" i="1" dirty="0"/>
              <a:t>Staro groubje</a:t>
            </a:r>
            <a:r>
              <a:rPr lang="sl-SI" dirty="0"/>
              <a:t>; Dusnok: </a:t>
            </a:r>
            <a:r>
              <a:rPr lang="sl-SI" i="1" dirty="0"/>
              <a:t>Malo grobje</a:t>
            </a:r>
            <a:r>
              <a:rPr lang="sl-SI" dirty="0"/>
              <a:t>, </a:t>
            </a:r>
            <a:r>
              <a:rPr lang="sl-SI" i="1" dirty="0"/>
              <a:t>Nazarenuško grobje</a:t>
            </a:r>
            <a:r>
              <a:rPr lang="sl-SI" dirty="0"/>
              <a:t>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sl-SI" dirty="0"/>
              <a:t>Bátyán az </a:t>
            </a:r>
            <a:r>
              <a:rPr lang="sl-SI" i="1" dirty="0"/>
              <a:t>e</a:t>
            </a:r>
            <a:r>
              <a:rPr lang="sl-SI" dirty="0"/>
              <a:t> és </a:t>
            </a:r>
            <a:r>
              <a:rPr lang="sl-SI" i="1" dirty="0"/>
              <a:t>u </a:t>
            </a:r>
            <a:r>
              <a:rPr lang="sl-SI" dirty="0"/>
              <a:t>helyén </a:t>
            </a:r>
            <a:r>
              <a:rPr lang="sl-SI" i="1" dirty="0"/>
              <a:t>ie</a:t>
            </a:r>
            <a:r>
              <a:rPr lang="sl-SI" dirty="0"/>
              <a:t> és </a:t>
            </a:r>
            <a:r>
              <a:rPr lang="sl-SI" i="1" dirty="0"/>
              <a:t>ou</a:t>
            </a:r>
            <a:r>
              <a:rPr lang="sl-SI" dirty="0"/>
              <a:t> diftongus áll: </a:t>
            </a:r>
            <a:r>
              <a:rPr lang="sl-SI" i="1" dirty="0"/>
              <a:t>Bieli križ</a:t>
            </a:r>
            <a:r>
              <a:rPr lang="sl-SI" dirty="0"/>
              <a:t>, </a:t>
            </a:r>
            <a:r>
              <a:rPr lang="sl-SI" i="1" dirty="0"/>
              <a:t>Biela jama</a:t>
            </a:r>
            <a:r>
              <a:rPr lang="sl-SI" dirty="0"/>
              <a:t>, </a:t>
            </a:r>
            <a:r>
              <a:rPr lang="sl-SI" i="1" dirty="0"/>
              <a:t>Groubje</a:t>
            </a:r>
            <a:r>
              <a:rPr lang="sl-SI" dirty="0"/>
              <a:t>, </a:t>
            </a:r>
            <a:r>
              <a:rPr lang="sl-SI" i="1" dirty="0"/>
              <a:t>Lovasevo doule</a:t>
            </a:r>
            <a:r>
              <a:rPr lang="sl-SI" dirty="0"/>
              <a:t>, </a:t>
            </a:r>
            <a:r>
              <a:rPr lang="sl-SI" i="1" dirty="0"/>
              <a:t>Veliki dvour</a:t>
            </a:r>
            <a:r>
              <a:rPr lang="sl-SI" dirty="0"/>
              <a:t>, </a:t>
            </a:r>
            <a:r>
              <a:rPr lang="sl-SI" i="1" dirty="0"/>
              <a:t>Vouš</a:t>
            </a:r>
            <a:r>
              <a:rPr lang="sl-SI" dirty="0"/>
              <a:t>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sl-SI" dirty="0"/>
              <a:t>Bátyán a szótagképző </a:t>
            </a:r>
            <a:r>
              <a:rPr lang="sl-SI" i="1" dirty="0"/>
              <a:t>-r</a:t>
            </a:r>
            <a:r>
              <a:rPr lang="sl-SI" dirty="0"/>
              <a:t>-t kísérőhanggal ejtik: </a:t>
            </a:r>
            <a:r>
              <a:rPr lang="sl-SI" i="1" dirty="0"/>
              <a:t>Carkva</a:t>
            </a:r>
            <a:r>
              <a:rPr lang="sl-SI" dirty="0"/>
              <a:t>, </a:t>
            </a:r>
            <a:r>
              <a:rPr lang="sl-SI" i="1" dirty="0"/>
              <a:t>Carna jama</a:t>
            </a:r>
            <a:r>
              <a:rPr lang="sl-SI" dirty="0"/>
              <a:t>, </a:t>
            </a:r>
            <a:r>
              <a:rPr lang="sl-SI" i="1" dirty="0"/>
              <a:t>Varbak</a:t>
            </a:r>
            <a:r>
              <a:rPr lang="sl-SI" dirty="0"/>
              <a:t>.</a:t>
            </a:r>
            <a:endParaRPr lang="sl-SI" i="1" dirty="0"/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hu-HU" dirty="0"/>
              <a:t>Török eredetű szavak: </a:t>
            </a:r>
            <a:r>
              <a:rPr lang="hu-HU" i="1" dirty="0" err="1"/>
              <a:t>budžak</a:t>
            </a:r>
            <a:r>
              <a:rPr lang="hu-HU" dirty="0"/>
              <a:t> </a:t>
            </a:r>
            <a:r>
              <a:rPr lang="hu-HU" dirty="0" err="1"/>
              <a:t>ʼsarokʼ</a:t>
            </a:r>
            <a:r>
              <a:rPr lang="hu-HU" dirty="0"/>
              <a:t>, </a:t>
            </a:r>
            <a:r>
              <a:rPr lang="hu-HU" i="1" dirty="0" err="1"/>
              <a:t>bunar</a:t>
            </a:r>
            <a:r>
              <a:rPr lang="hu-HU" dirty="0"/>
              <a:t> </a:t>
            </a:r>
            <a:r>
              <a:rPr lang="hu-HU" dirty="0" err="1"/>
              <a:t>ʼkútʼ</a:t>
            </a:r>
            <a:r>
              <a:rPr lang="hu-HU" dirty="0"/>
              <a:t>, </a:t>
            </a:r>
            <a:r>
              <a:rPr lang="hu-HU" i="1" dirty="0" err="1"/>
              <a:t>čajera</a:t>
            </a:r>
            <a:r>
              <a:rPr lang="hu-HU" dirty="0"/>
              <a:t> </a:t>
            </a:r>
            <a:r>
              <a:rPr lang="hu-HU" dirty="0" err="1"/>
              <a:t>ʼkaszálóʼ</a:t>
            </a:r>
            <a:r>
              <a:rPr lang="hu-HU" dirty="0"/>
              <a:t>, </a:t>
            </a:r>
            <a:r>
              <a:rPr lang="hu-HU" i="1" dirty="0" err="1"/>
              <a:t>ćuprija</a:t>
            </a:r>
            <a:r>
              <a:rPr lang="hu-HU" dirty="0"/>
              <a:t> </a:t>
            </a:r>
            <a:r>
              <a:rPr lang="hu-HU" dirty="0" err="1"/>
              <a:t>ʼhídʼ</a:t>
            </a:r>
            <a:r>
              <a:rPr lang="hu-HU" dirty="0"/>
              <a:t>, </a:t>
            </a:r>
            <a:r>
              <a:rPr lang="hu-HU" i="1" dirty="0" err="1"/>
              <a:t>dućan</a:t>
            </a:r>
            <a:r>
              <a:rPr lang="hu-HU" dirty="0"/>
              <a:t> </a:t>
            </a:r>
            <a:r>
              <a:rPr lang="hu-HU" dirty="0" err="1"/>
              <a:t>ʼboltʼ</a:t>
            </a:r>
            <a:r>
              <a:rPr lang="hu-HU" dirty="0"/>
              <a:t>, </a:t>
            </a:r>
            <a:r>
              <a:rPr lang="hu-HU" i="1" dirty="0" err="1"/>
              <a:t>hendek</a:t>
            </a:r>
            <a:r>
              <a:rPr lang="hu-HU" dirty="0"/>
              <a:t> </a:t>
            </a:r>
            <a:r>
              <a:rPr lang="hu-HU" dirty="0" err="1"/>
              <a:t>ʼárokʼ</a:t>
            </a:r>
            <a:r>
              <a:rPr lang="hu-HU" dirty="0"/>
              <a:t>, </a:t>
            </a:r>
            <a:r>
              <a:rPr lang="hu-HU" i="1" dirty="0"/>
              <a:t>sokak</a:t>
            </a:r>
            <a:r>
              <a:rPr lang="hu-HU" dirty="0"/>
              <a:t> </a:t>
            </a:r>
            <a:r>
              <a:rPr lang="hu-HU" dirty="0" err="1"/>
              <a:t>ʼutcaʼ</a:t>
            </a:r>
            <a:r>
              <a:rPr lang="hu-HU" dirty="0"/>
              <a:t>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23308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B3B374-33C0-F22E-21A2-CB3887D2CE48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64268" y="385070"/>
            <a:ext cx="11397464" cy="1025412"/>
          </a:xfrm>
        </p:spPr>
        <p:txBody>
          <a:bodyPr/>
          <a:lstStyle/>
          <a:p>
            <a:pPr algn="ctr"/>
            <a:r>
              <a:rPr lang="hu-HU" dirty="0"/>
              <a:t>A bátyai és </a:t>
            </a:r>
            <a:r>
              <a:rPr lang="hu-HU" dirty="0" err="1"/>
              <a:t>dusnoki</a:t>
            </a:r>
            <a:r>
              <a:rPr lang="hu-HU" dirty="0"/>
              <a:t> helynevek a horvát helynevek rendszerében</a:t>
            </a:r>
            <a:endParaRPr lang="en-HU" dirty="0"/>
          </a:p>
          <a:p>
            <a:pPr algn="ctr"/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9A91F-7491-E65A-B88C-4FE2C3B7E1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682" y="2379306"/>
            <a:ext cx="11090636" cy="4637314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hu-HU" dirty="0"/>
              <a:t>A bátyai és </a:t>
            </a:r>
            <a:r>
              <a:rPr lang="hu-HU" dirty="0" err="1"/>
              <a:t>dusnoki</a:t>
            </a:r>
            <a:r>
              <a:rPr lang="hu-HU" dirty="0"/>
              <a:t> horvát helynevek teljes mértékben kontinuitást mutatnak a horvátországi helynevekkel, főként a szlavóniai helynevekkel.</a:t>
            </a:r>
          </a:p>
          <a:p>
            <a:pPr marL="342900" indent="-342900">
              <a:buFontTx/>
              <a:buChar char="-"/>
            </a:pPr>
            <a:r>
              <a:rPr lang="hu-HU" dirty="0"/>
              <a:t>Általános horvát helynévképzők használata: </a:t>
            </a:r>
            <a:r>
              <a:rPr lang="hu-HU" i="1" dirty="0"/>
              <a:t>-</a:t>
            </a:r>
            <a:r>
              <a:rPr lang="hu-HU" i="1" dirty="0" err="1"/>
              <a:t>ac</a:t>
            </a:r>
            <a:r>
              <a:rPr lang="hu-HU" dirty="0"/>
              <a:t>, </a:t>
            </a:r>
            <a:r>
              <a:rPr lang="hu-HU" i="1" dirty="0"/>
              <a:t>-</a:t>
            </a:r>
            <a:r>
              <a:rPr lang="hu-HU" i="1" dirty="0" err="1"/>
              <a:t>ica</a:t>
            </a:r>
            <a:r>
              <a:rPr lang="hu-HU" dirty="0"/>
              <a:t>, -</a:t>
            </a:r>
            <a:r>
              <a:rPr lang="hu-HU" i="1" dirty="0" err="1"/>
              <a:t>ka</a:t>
            </a:r>
            <a:r>
              <a:rPr lang="hu-HU" dirty="0"/>
              <a:t>, </a:t>
            </a:r>
            <a:r>
              <a:rPr lang="hu-HU" i="1" dirty="0"/>
              <a:t>-</a:t>
            </a:r>
            <a:r>
              <a:rPr lang="hu-HU" i="1" dirty="0" err="1"/>
              <a:t>išće</a:t>
            </a:r>
            <a:r>
              <a:rPr lang="hu-HU" dirty="0"/>
              <a:t>.</a:t>
            </a:r>
          </a:p>
          <a:p>
            <a:pPr marL="342900" indent="-342900">
              <a:buFontTx/>
              <a:buChar char="-"/>
            </a:pPr>
            <a:r>
              <a:rPr lang="hu-HU" dirty="0"/>
              <a:t>Általános és Szlavóniára jellemző horvát földrajzi köznevek használata: </a:t>
            </a:r>
            <a:r>
              <a:rPr lang="hr-HR" i="1" dirty="0"/>
              <a:t>bara</a:t>
            </a:r>
            <a:r>
              <a:rPr lang="hr-HR" dirty="0"/>
              <a:t>, </a:t>
            </a:r>
            <a:r>
              <a:rPr lang="hr-HR" i="1" dirty="0"/>
              <a:t>dol(e)</a:t>
            </a:r>
            <a:r>
              <a:rPr lang="hr-HR" dirty="0"/>
              <a:t>, </a:t>
            </a:r>
            <a:r>
              <a:rPr lang="hr-HR" i="1" dirty="0"/>
              <a:t>jama</a:t>
            </a:r>
            <a:r>
              <a:rPr lang="hr-HR" dirty="0"/>
              <a:t>, </a:t>
            </a:r>
            <a:r>
              <a:rPr lang="hr-HR" i="1" dirty="0"/>
              <a:t>šuma</a:t>
            </a:r>
            <a:r>
              <a:rPr lang="hr-HR" dirty="0"/>
              <a:t>, </a:t>
            </a:r>
            <a:r>
              <a:rPr lang="hr-HR" i="1" dirty="0"/>
              <a:t>put</a:t>
            </a:r>
            <a:r>
              <a:rPr lang="hr-HR" dirty="0"/>
              <a:t>, </a:t>
            </a:r>
            <a:r>
              <a:rPr lang="hr-HR" i="1" dirty="0"/>
              <a:t>križ</a:t>
            </a:r>
            <a:r>
              <a:rPr lang="hr-HR" dirty="0"/>
              <a:t>.</a:t>
            </a:r>
          </a:p>
          <a:p>
            <a:pPr marL="342900" indent="-342900">
              <a:buFontTx/>
              <a:buChar char="-"/>
            </a:pPr>
            <a:r>
              <a:rPr lang="hr-HR" dirty="0"/>
              <a:t>Magyar elemek megjelenése: </a:t>
            </a:r>
            <a:r>
              <a:rPr lang="hr-HR" i="1" dirty="0"/>
              <a:t>čarda</a:t>
            </a:r>
            <a:r>
              <a:rPr lang="hr-HR" dirty="0"/>
              <a:t>, </a:t>
            </a:r>
            <a:r>
              <a:rPr lang="hr-HR" i="1" dirty="0"/>
              <a:t>gudura</a:t>
            </a:r>
            <a:r>
              <a:rPr lang="hr-HR" dirty="0"/>
              <a:t>, </a:t>
            </a:r>
            <a:r>
              <a:rPr lang="hr-HR" i="1" dirty="0"/>
              <a:t>legelev</a:t>
            </a:r>
            <a:r>
              <a:rPr lang="hr-HR" dirty="0"/>
              <a:t>, </a:t>
            </a:r>
            <a:r>
              <a:rPr lang="hr-HR" i="1" dirty="0"/>
              <a:t>oškola</a:t>
            </a:r>
            <a:r>
              <a:rPr lang="hr-HR" dirty="0"/>
              <a:t> – magyar elemek a szlavóniai névanyagban is előfordulnak, főként Nyugat-Szlavóniában és Baranya horvátországi részén.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29396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;p3">
            <a:extLst>
              <a:ext uri="{FF2B5EF4-FFF2-40B4-BE49-F238E27FC236}">
                <a16:creationId xmlns:a16="http://schemas.microsoft.com/office/drawing/2014/main" id="{7E7FA199-1899-0BDC-F67F-451E97F5C92E}"/>
              </a:ext>
            </a:extLst>
          </p:cNvPr>
          <p:cNvSpPr txBox="1">
            <a:spLocks/>
          </p:cNvSpPr>
          <p:nvPr/>
        </p:nvSpPr>
        <p:spPr>
          <a:xfrm>
            <a:off x="278681" y="1026311"/>
            <a:ext cx="5786105" cy="2062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800" b="0" i="0" u="none" strike="noStrike" cap="none">
                <a:solidFill>
                  <a:schemeClr val="bg1"/>
                </a:solidFill>
                <a:latin typeface="Amen Display" pitchFamily="2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u-HU" sz="4400" dirty="0">
                <a:solidFill>
                  <a:srgbClr val="ECEC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Köszönöm</a:t>
            </a:r>
          </a:p>
          <a:p>
            <a:r>
              <a:rPr lang="hu-HU" sz="4400" dirty="0">
                <a:solidFill>
                  <a:srgbClr val="ECEC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figyelmet!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5010FA0-4FF1-85DF-A8D0-DA5DC5DAB4C1}"/>
              </a:ext>
            </a:extLst>
          </p:cNvPr>
          <p:cNvSpPr txBox="1">
            <a:spLocks/>
          </p:cNvSpPr>
          <p:nvPr/>
        </p:nvSpPr>
        <p:spPr>
          <a:xfrm>
            <a:off x="301560" y="3120101"/>
            <a:ext cx="5448186" cy="74844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GB" sz="1600" dirty="0">
                <a:solidFill>
                  <a:schemeClr val="bg1"/>
                </a:solidFill>
              </a:rPr>
              <a:t>2024. </a:t>
            </a:r>
            <a:r>
              <a:rPr lang="hr-HR" sz="1600" dirty="0">
                <a:solidFill>
                  <a:schemeClr val="bg1"/>
                </a:solidFill>
              </a:rPr>
              <a:t>november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hr-HR" sz="1600" dirty="0">
                <a:solidFill>
                  <a:schemeClr val="bg1"/>
                </a:solidFill>
              </a:rPr>
              <a:t>6.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746C60-36BA-47FB-B081-568130A8B7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101510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B3B374-33C0-F22E-21A2-CB3887D2CE48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pPr algn="ctr"/>
            <a:r>
              <a:rPr lang="hu-HU" dirty="0"/>
              <a:t>Bátya és Dusnok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9A91F-7491-E65A-B88C-4FE2C3B7E1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hu-HU" dirty="0"/>
              <a:t>Bács-Kiskun vármegye, Kalocsai járás, Kalocsai-Sárköz, Kalocsától délre</a:t>
            </a:r>
          </a:p>
          <a:p>
            <a:pPr marL="342900" indent="-342900">
              <a:buFontTx/>
              <a:buChar char="-"/>
            </a:pPr>
            <a:r>
              <a:rPr lang="hu-HU" dirty="0"/>
              <a:t>mindkét település kétnyelvű – a magyarok mellett katolikus déli szláv eredetű lakosság is jelen van</a:t>
            </a:r>
          </a:p>
          <a:p>
            <a:pPr marL="342900" indent="-342900">
              <a:buFontTx/>
              <a:buChar char="-"/>
            </a:pPr>
            <a:r>
              <a:rPr lang="hu-HU" dirty="0"/>
              <a:t>önmagukat rácnak nevezik – </a:t>
            </a:r>
            <a:r>
              <a:rPr lang="hu-HU" dirty="0" err="1"/>
              <a:t>Sarosácz</a:t>
            </a:r>
            <a:r>
              <a:rPr lang="hu-HU" dirty="0"/>
              <a:t> György néprajzkutató felosztása szerint a bátyai és </a:t>
            </a:r>
            <a:r>
              <a:rPr lang="hu-HU" dirty="0" err="1"/>
              <a:t>dusnoki</a:t>
            </a:r>
            <a:r>
              <a:rPr lang="hu-HU" dirty="0"/>
              <a:t> rácok a magyarországi horvát etnikai csoportok közül a Duna menti horvátokhoz tartoznak</a:t>
            </a:r>
          </a:p>
          <a:p>
            <a:pPr marL="342900" indent="-342900">
              <a:buFontTx/>
              <a:buChar char="-"/>
            </a:pPr>
            <a:r>
              <a:rPr lang="hu-HU" dirty="0"/>
              <a:t>mindkét településen a </a:t>
            </a:r>
            <a:r>
              <a:rPr lang="hu-HU" dirty="0" err="1"/>
              <a:t>što</a:t>
            </a:r>
            <a:r>
              <a:rPr lang="hu-HU" dirty="0"/>
              <a:t>-horvát nyelvjárás archaikus szlavóniai dialektusát beszélik – vannak nyelvi különbségek a két település horvát dialektusa között, amely elsősorban a hangsúlyozásban és a diftongusok meglétén/hiányában érhető tetten</a:t>
            </a:r>
          </a:p>
          <a:p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985603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B3B374-33C0-F22E-21A2-CB3887D2CE48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64268" y="385070"/>
            <a:ext cx="11397464" cy="1025412"/>
          </a:xfrm>
        </p:spPr>
        <p:txBody>
          <a:bodyPr/>
          <a:lstStyle/>
          <a:p>
            <a:pPr algn="ctr"/>
            <a:r>
              <a:rPr lang="hu-HU" dirty="0"/>
              <a:t>Gyűjtési előzmények és a mostani gyűjtés</a:t>
            </a:r>
            <a:endParaRPr lang="en-HU" dirty="0"/>
          </a:p>
          <a:p>
            <a:pPr algn="ctr"/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9A91F-7491-E65A-B88C-4FE2C3B7E1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682" y="1410482"/>
            <a:ext cx="11090636" cy="4869020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hu-HU" dirty="0"/>
              <a:t>korábban nem zajlott szervezett horvát nyelvű helynévgyűjtés a két településen</a:t>
            </a:r>
          </a:p>
          <a:p>
            <a:pPr marL="342900" indent="-342900">
              <a:buFontTx/>
              <a:buChar char="-"/>
            </a:pPr>
            <a:r>
              <a:rPr lang="hu-HU" dirty="0"/>
              <a:t>meglévő kéziratos helynévanyagok, más történelmi földrajzi jellegű kiadványok tartalmaznak horvát helyneveket is</a:t>
            </a:r>
          </a:p>
          <a:p>
            <a:pPr marL="342900" indent="-342900">
              <a:buFontTx/>
              <a:buChar char="-"/>
            </a:pPr>
            <a:r>
              <a:rPr lang="hu-HU" dirty="0"/>
              <a:t>az MNHP keretében került sor először célirányosan horvát nyelvű helynévgyűjtésre 2024 nyarán</a:t>
            </a:r>
          </a:p>
          <a:p>
            <a:pPr marL="342900" indent="-342900">
              <a:buFontTx/>
              <a:buChar char="-"/>
            </a:pPr>
            <a:r>
              <a:rPr lang="hu-HU" dirty="0"/>
              <a:t>Bátyán összesen hat adatközlővel (négy nő, két férfi) készült interjú</a:t>
            </a:r>
          </a:p>
          <a:p>
            <a:pPr marL="342900" indent="-342900">
              <a:buFontTx/>
              <a:buChar char="-"/>
            </a:pPr>
            <a:r>
              <a:rPr lang="hu-HU" dirty="0"/>
              <a:t>Dusnokon szintén hat adatközlővel (négy nő, két férfi) készült interjú</a:t>
            </a:r>
          </a:p>
          <a:p>
            <a:pPr marL="342900" indent="-342900">
              <a:buFontTx/>
              <a:buChar char="-"/>
            </a:pPr>
            <a:r>
              <a:rPr lang="hu-HU" dirty="0"/>
              <a:t>Bátyán külön horvát nyelvű gyűjtés </a:t>
            </a:r>
            <a:r>
              <a:rPr lang="hu-HU" dirty="0">
                <a:latin typeface="+mn-lt"/>
              </a:rPr>
              <a:t>zajlott  </a:t>
            </a:r>
            <a:r>
              <a:rPr lang="hu-HU" dirty="0">
                <a:latin typeface="+mn-lt"/>
                <a:cs typeface="Times New Roman" panose="02020603050405020304" pitchFamily="18" charset="0"/>
              </a:rPr>
              <a:t>̶</a:t>
            </a:r>
            <a:r>
              <a:rPr lang="hu-HU" dirty="0">
                <a:latin typeface="+mn-lt"/>
              </a:rPr>
              <a:t>  </a:t>
            </a:r>
            <a:r>
              <a:rPr lang="hu-HU" dirty="0"/>
              <a:t>a magyar nyelvű gyűjtést </a:t>
            </a:r>
            <a:r>
              <a:rPr lang="hu-HU" dirty="0" err="1"/>
              <a:t>Wendl</a:t>
            </a:r>
            <a:r>
              <a:rPr lang="hu-HU" dirty="0"/>
              <a:t> Dávid végezte 2023-ban</a:t>
            </a:r>
          </a:p>
          <a:p>
            <a:pPr marL="342900" indent="-342900">
              <a:buFontTx/>
              <a:buChar char="-"/>
            </a:pPr>
            <a:r>
              <a:rPr lang="hu-HU" dirty="0"/>
              <a:t>Dusnokon kétnyelvű gyűjtés zajlott, a horvátra a magyarral egy időben került sor, amelyet </a:t>
            </a:r>
            <a:r>
              <a:rPr lang="hu-HU" dirty="0" err="1"/>
              <a:t>Bárth</a:t>
            </a:r>
            <a:r>
              <a:rPr lang="hu-HU" dirty="0"/>
              <a:t> János vezetett (</a:t>
            </a:r>
            <a:r>
              <a:rPr lang="hu-HU" dirty="0" err="1"/>
              <a:t>Cselovszky</a:t>
            </a:r>
            <a:r>
              <a:rPr lang="hu-HU" dirty="0"/>
              <a:t> Katinka, Kulcsár Virág, Kurucz Réka, </a:t>
            </a:r>
            <a:r>
              <a:rPr lang="hu-HU" dirty="0" err="1"/>
              <a:t>Vieland</a:t>
            </a:r>
            <a:r>
              <a:rPr lang="hu-HU" dirty="0"/>
              <a:t> Anna, </a:t>
            </a:r>
            <a:r>
              <a:rPr lang="hu-HU" dirty="0" err="1"/>
              <a:t>Wendl</a:t>
            </a:r>
            <a:r>
              <a:rPr lang="hu-HU" dirty="0"/>
              <a:t> Dávid)</a:t>
            </a:r>
            <a:endParaRPr lang="en-HU" dirty="0"/>
          </a:p>
          <a:p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2179916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EF9097-85E4-00D0-DD43-4E80AAA3FB4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64269" y="299803"/>
            <a:ext cx="5396756" cy="913177"/>
          </a:xfrm>
        </p:spPr>
        <p:txBody>
          <a:bodyPr/>
          <a:lstStyle/>
          <a:p>
            <a:r>
              <a:rPr lang="hu-HU" dirty="0"/>
              <a:t>Az adatközlők kiválasztása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7F1EA-FE86-F452-7752-A4524313BC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3525" y="1418253"/>
            <a:ext cx="5397500" cy="4991878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hu-HU" dirty="0"/>
              <a:t>aki beszéli a helyi horvát nyelvjárást</a:t>
            </a:r>
          </a:p>
          <a:p>
            <a:pPr marL="342900" indent="-342900">
              <a:buFontTx/>
              <a:buChar char="-"/>
            </a:pPr>
            <a:r>
              <a:rPr lang="hu-HU" dirty="0"/>
              <a:t>aki jól ismeri a települést és annak tágabb határát is</a:t>
            </a:r>
          </a:p>
          <a:p>
            <a:pPr marL="342900" indent="-342900">
              <a:buFontTx/>
              <a:buChar char="-"/>
            </a:pPr>
            <a:r>
              <a:rPr lang="hu-HU" dirty="0"/>
              <a:t>a helyi horvát nyelvjárás beszélői rendszerint a legidősebb generációhoz tartoznak, általában 70 év felettiek</a:t>
            </a:r>
          </a:p>
          <a:p>
            <a:pPr marL="342900" indent="-342900">
              <a:buFontTx/>
              <a:buChar char="-"/>
            </a:pPr>
            <a:r>
              <a:rPr lang="hu-HU" dirty="0"/>
              <a:t>a nyelvjárási beszélő azért fontos, mert a nyelvjárási sajátosságok a helynevekben is megjelennek</a:t>
            </a:r>
            <a:endParaRPr lang="en-HU" dirty="0"/>
          </a:p>
        </p:txBody>
      </p:sp>
      <p:pic>
        <p:nvPicPr>
          <p:cNvPr id="6" name="Kép helye 5">
            <a:extLst>
              <a:ext uri="{FF2B5EF4-FFF2-40B4-BE49-F238E27FC236}">
                <a16:creationId xmlns:a16="http://schemas.microsoft.com/office/drawing/2014/main" id="{90602B51-080D-10AB-3401-52E6B70ED7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6623" r="16623"/>
          <a:stretch>
            <a:fillRect/>
          </a:stretch>
        </p:blipFill>
        <p:spPr>
          <a:xfrm>
            <a:off x="5791652" y="277318"/>
            <a:ext cx="6241165" cy="6280879"/>
          </a:xfrm>
        </p:spPr>
      </p:pic>
    </p:spTree>
    <p:extLst>
      <p:ext uri="{BB962C8B-B14F-4D97-AF65-F5344CB8AC3E}">
        <p14:creationId xmlns:p14="http://schemas.microsoft.com/office/powerpoint/2010/main" val="3509549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E5E1FC-DA71-727B-F7FF-F0839DF17356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hu-HU" dirty="0"/>
              <a:t>Bátyai helynevek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718667-B781-0EAF-21A7-46FBF4DE41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hu-HU" dirty="0"/>
              <a:t>az élőnyelvi gyűjtés során 106 helynevet rögzítettem, amelyet kiegészítve a korábban feljegyzett, de már nem ismert horvát adatokkal, mintegy 140 horvát helynevet lehet a bátyai horvát helynévszótárba felvenni</a:t>
            </a:r>
          </a:p>
          <a:p>
            <a:endParaRPr lang="en-H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05D6E-561A-084D-4279-2C2CBF90CDC9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hu-HU" dirty="0" err="1"/>
              <a:t>Dusnoki</a:t>
            </a:r>
            <a:r>
              <a:rPr lang="hu-HU" dirty="0"/>
              <a:t> helynevek</a:t>
            </a:r>
            <a:endParaRPr lang="en-H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902200-0165-485F-F5B9-9B5C7A57B8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u-HU" dirty="0"/>
              <a:t>az élőnyelvi gyűjtés során 144 helynevet jegyeztem fel, amely a korábbi adatokkal kiegészítve összesen mintegy 160 helynevet tesz ki </a:t>
            </a:r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122476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B3B374-33C0-F22E-21A2-CB3887D2CE48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64268" y="385070"/>
            <a:ext cx="11397464" cy="1025412"/>
          </a:xfrm>
        </p:spPr>
        <p:txBody>
          <a:bodyPr/>
          <a:lstStyle/>
          <a:p>
            <a:pPr algn="ctr"/>
            <a:r>
              <a:rPr lang="hu-HU" dirty="0"/>
              <a:t>A helynevek</a:t>
            </a:r>
            <a:endParaRPr lang="en-HU" dirty="0"/>
          </a:p>
          <a:p>
            <a:pPr algn="ctr"/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9A91F-7491-E65A-B88C-4FE2C3B7E1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682" y="1410482"/>
            <a:ext cx="11090636" cy="4869020"/>
          </a:xfrm>
        </p:spPr>
        <p:txBody>
          <a:bodyPr/>
          <a:lstStyle/>
          <a:p>
            <a:endParaRPr lang="hu-HU" u="sng" dirty="0"/>
          </a:p>
          <a:p>
            <a:pPr marL="342900" indent="-342900">
              <a:buFontTx/>
              <a:buChar char="-"/>
            </a:pPr>
            <a:r>
              <a:rPr lang="hu-HU" dirty="0"/>
              <a:t>településrészek: Bátya: </a:t>
            </a:r>
            <a:r>
              <a:rPr lang="hu-HU" i="1" dirty="0"/>
              <a:t>Burgundija</a:t>
            </a:r>
            <a:r>
              <a:rPr lang="hu-HU" dirty="0"/>
              <a:t>, </a:t>
            </a:r>
            <a:r>
              <a:rPr lang="sl-SI" i="1" dirty="0"/>
              <a:t>Doboš</a:t>
            </a:r>
            <a:r>
              <a:rPr lang="sl-SI" dirty="0"/>
              <a:t>, </a:t>
            </a:r>
            <a:r>
              <a:rPr lang="sl-SI" i="1" dirty="0"/>
              <a:t>Neđven</a:t>
            </a:r>
            <a:r>
              <a:rPr lang="sl-SI" dirty="0"/>
              <a:t>, </a:t>
            </a:r>
            <a:r>
              <a:rPr lang="sl-SI" i="1" dirty="0"/>
              <a:t>Pod Voušem</a:t>
            </a:r>
            <a:r>
              <a:rPr lang="sl-SI" dirty="0"/>
              <a:t>, </a:t>
            </a:r>
            <a:r>
              <a:rPr lang="sl-SI" i="1" dirty="0"/>
              <a:t>Selo</a:t>
            </a:r>
            <a:r>
              <a:rPr lang="sl-SI" dirty="0"/>
              <a:t>, </a:t>
            </a:r>
            <a:r>
              <a:rPr lang="sl-SI" i="1" dirty="0"/>
              <a:t>Staro selo</a:t>
            </a:r>
            <a:r>
              <a:rPr lang="sl-SI" dirty="0"/>
              <a:t>; Dusnok:</a:t>
            </a:r>
            <a:r>
              <a:rPr lang="hu-HU" dirty="0"/>
              <a:t> </a:t>
            </a:r>
            <a:r>
              <a:rPr lang="hr-HR" i="1" dirty="0"/>
              <a:t>Budžak</a:t>
            </a:r>
            <a:r>
              <a:rPr lang="hr-HR" dirty="0"/>
              <a:t>, </a:t>
            </a:r>
            <a:r>
              <a:rPr lang="hr-HR" i="1" dirty="0"/>
              <a:t>Faks</a:t>
            </a:r>
            <a:r>
              <a:rPr lang="hr-HR" dirty="0"/>
              <a:t>, </a:t>
            </a:r>
            <a:r>
              <a:rPr lang="hr-HR" i="1" dirty="0"/>
              <a:t>Fojoka</a:t>
            </a:r>
            <a:r>
              <a:rPr lang="hr-HR" dirty="0"/>
              <a:t>, </a:t>
            </a:r>
            <a:r>
              <a:rPr lang="hr-HR" i="1" dirty="0"/>
              <a:t>Hat</a:t>
            </a:r>
            <a:r>
              <a:rPr lang="hr-HR" dirty="0"/>
              <a:t>, </a:t>
            </a:r>
            <a:r>
              <a:rPr lang="hr-HR" i="1" dirty="0"/>
              <a:t>Staro selo</a:t>
            </a:r>
            <a:r>
              <a:rPr lang="hr-HR" dirty="0"/>
              <a:t>, </a:t>
            </a:r>
            <a:r>
              <a:rPr lang="hr-HR" i="1" dirty="0"/>
              <a:t>Varoš</a:t>
            </a:r>
            <a:endParaRPr lang="hr-HR" dirty="0"/>
          </a:p>
          <a:p>
            <a:pPr marL="342900" indent="-342900">
              <a:buFontTx/>
              <a:buChar char="-"/>
            </a:pPr>
            <a:r>
              <a:rPr lang="hr-HR" dirty="0"/>
              <a:t>épületek: Bátya: </a:t>
            </a:r>
            <a:r>
              <a:rPr lang="hr-HR" i="1" dirty="0"/>
              <a:t>Carkva</a:t>
            </a:r>
            <a:r>
              <a:rPr lang="hr-HR" dirty="0"/>
              <a:t>, </a:t>
            </a:r>
            <a:r>
              <a:rPr lang="hr-HR" i="1" dirty="0"/>
              <a:t>Hernerova kuća</a:t>
            </a:r>
            <a:r>
              <a:rPr lang="hr-HR" dirty="0"/>
              <a:t>, </a:t>
            </a:r>
            <a:r>
              <a:rPr lang="hr-HR" i="1" dirty="0"/>
              <a:t>Srska kuća</a:t>
            </a:r>
            <a:r>
              <a:rPr lang="hr-HR" dirty="0"/>
              <a:t>, </a:t>
            </a:r>
            <a:r>
              <a:rPr lang="hr-HR" i="1" dirty="0"/>
              <a:t>Stara srska kuća</a:t>
            </a:r>
            <a:r>
              <a:rPr lang="hr-HR" dirty="0"/>
              <a:t>; Dusnok: </a:t>
            </a:r>
            <a:r>
              <a:rPr lang="hr-HR" i="1" dirty="0"/>
              <a:t>Budžačka oškola</a:t>
            </a:r>
            <a:r>
              <a:rPr lang="hr-HR" dirty="0"/>
              <a:t>, </a:t>
            </a:r>
            <a:r>
              <a:rPr lang="hr-HR" i="1" dirty="0"/>
              <a:t>Lovro</a:t>
            </a:r>
            <a:r>
              <a:rPr lang="hr-HR" dirty="0"/>
              <a:t>, </a:t>
            </a:r>
            <a:r>
              <a:rPr lang="hr-HR" i="1" dirty="0"/>
              <a:t>Marčejina kuća</a:t>
            </a:r>
            <a:r>
              <a:rPr lang="hr-HR" dirty="0"/>
              <a:t>, </a:t>
            </a:r>
            <a:r>
              <a:rPr lang="hr-HR" i="1" dirty="0"/>
              <a:t>Sabor</a:t>
            </a:r>
            <a:r>
              <a:rPr lang="hr-HR" dirty="0"/>
              <a:t>, </a:t>
            </a:r>
            <a:r>
              <a:rPr lang="hr-HR" i="1" dirty="0"/>
              <a:t>Teglara</a:t>
            </a:r>
            <a:endParaRPr lang="hr-HR" dirty="0"/>
          </a:p>
          <a:p>
            <a:pPr marL="342900" indent="-342900">
              <a:buFontTx/>
              <a:buChar char="-"/>
            </a:pPr>
            <a:r>
              <a:rPr lang="hr-HR" dirty="0"/>
              <a:t>utcák: Bátya: </a:t>
            </a:r>
            <a:r>
              <a:rPr lang="hr-HR" i="1" dirty="0"/>
              <a:t>Bajai put</a:t>
            </a:r>
            <a:r>
              <a:rPr lang="hr-HR" dirty="0"/>
              <a:t>, </a:t>
            </a:r>
            <a:r>
              <a:rPr lang="hr-HR" i="1" dirty="0"/>
              <a:t>Foktuvski put</a:t>
            </a:r>
            <a:r>
              <a:rPr lang="hr-HR" dirty="0"/>
              <a:t>; </a:t>
            </a:r>
            <a:r>
              <a:rPr lang="hr-HR" i="1" dirty="0"/>
              <a:t>Baćikin sokak</a:t>
            </a:r>
            <a:r>
              <a:rPr lang="hr-HR" dirty="0"/>
              <a:t>, </a:t>
            </a:r>
            <a:r>
              <a:rPr lang="hr-HR" i="1" dirty="0"/>
              <a:t>Džandarev sokak</a:t>
            </a:r>
            <a:r>
              <a:rPr lang="hr-HR" dirty="0"/>
              <a:t>, </a:t>
            </a:r>
            <a:r>
              <a:rPr lang="hr-HR" i="1" dirty="0"/>
              <a:t>Stakleni sokačić</a:t>
            </a:r>
            <a:r>
              <a:rPr lang="hr-HR" dirty="0"/>
              <a:t>, </a:t>
            </a:r>
            <a:r>
              <a:rPr lang="hr-HR" i="1" dirty="0"/>
              <a:t>Veliki drum/put</a:t>
            </a:r>
            <a:endParaRPr lang="hr-HR" dirty="0"/>
          </a:p>
          <a:p>
            <a:pPr marL="342900" indent="-342900">
              <a:buFontTx/>
              <a:buChar char="-"/>
            </a:pPr>
            <a:r>
              <a:rPr lang="hr-HR" dirty="0"/>
              <a:t>hidak: Dusnok: </a:t>
            </a:r>
            <a:r>
              <a:rPr lang="hr-HR" i="1" dirty="0"/>
              <a:t>Garab/Garabska ćuprija</a:t>
            </a:r>
            <a:r>
              <a:rPr lang="hr-HR" dirty="0"/>
              <a:t>, </a:t>
            </a:r>
            <a:r>
              <a:rPr lang="hr-HR" i="1" dirty="0"/>
              <a:t>Mala ćuprija</a:t>
            </a:r>
            <a:r>
              <a:rPr lang="hr-HR" dirty="0"/>
              <a:t>, </a:t>
            </a:r>
            <a:r>
              <a:rPr lang="hr-HR" i="1" dirty="0"/>
              <a:t>Miškanska ćuprija</a:t>
            </a:r>
            <a:r>
              <a:rPr lang="hr-HR" dirty="0"/>
              <a:t>, </a:t>
            </a:r>
            <a:r>
              <a:rPr lang="hr-HR" i="1" dirty="0"/>
              <a:t>Velika ćuprija</a:t>
            </a:r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2082227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EF9097-85E4-00D0-DD43-4E80AAA3FB4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64269" y="299803"/>
            <a:ext cx="5396756" cy="913177"/>
          </a:xfrm>
        </p:spPr>
        <p:txBody>
          <a:bodyPr/>
          <a:lstStyle/>
          <a:p>
            <a:r>
              <a:rPr lang="sl-SI" dirty="0"/>
              <a:t>A</a:t>
            </a:r>
            <a:r>
              <a:rPr lang="hu-HU" dirty="0"/>
              <a:t> helynevek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7F1EA-FE86-F452-7752-A4524313BC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3525" y="1418253"/>
            <a:ext cx="5397500" cy="4991878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sl-SI" dirty="0"/>
              <a:t>v</a:t>
            </a:r>
            <a:r>
              <a:rPr lang="hu-HU" dirty="0"/>
              <a:t>íznevek: Bátya: </a:t>
            </a:r>
            <a:r>
              <a:rPr lang="hr-HR" i="1" dirty="0"/>
              <a:t>Dunaj/Veliki Dunaj</a:t>
            </a:r>
            <a:r>
              <a:rPr lang="hr-HR" dirty="0"/>
              <a:t>, </a:t>
            </a:r>
            <a:r>
              <a:rPr lang="hr-HR" i="1" dirty="0"/>
              <a:t>Dunajac/Mali Dunaj</a:t>
            </a:r>
            <a:r>
              <a:rPr lang="hr-HR" dirty="0"/>
              <a:t>, </a:t>
            </a:r>
            <a:r>
              <a:rPr lang="hr-HR" i="1" dirty="0"/>
              <a:t>Vouš</a:t>
            </a:r>
            <a:r>
              <a:rPr lang="hr-HR" dirty="0"/>
              <a:t>, </a:t>
            </a:r>
            <a:r>
              <a:rPr lang="hr-HR" i="1" dirty="0"/>
              <a:t>Agina bara</a:t>
            </a:r>
            <a:r>
              <a:rPr lang="hr-HR" dirty="0"/>
              <a:t>, </a:t>
            </a:r>
            <a:r>
              <a:rPr lang="hr-HR" i="1" dirty="0"/>
              <a:t>Carna jama</a:t>
            </a:r>
            <a:r>
              <a:rPr lang="hr-HR" dirty="0"/>
              <a:t>; Dusnok: </a:t>
            </a:r>
            <a:r>
              <a:rPr lang="hr-HR" i="1" dirty="0"/>
              <a:t>Dunaj</a:t>
            </a:r>
            <a:r>
              <a:rPr lang="hr-HR" dirty="0"/>
              <a:t>, </a:t>
            </a:r>
            <a:r>
              <a:rPr lang="hr-HR" i="1" dirty="0"/>
              <a:t>Voš</a:t>
            </a:r>
            <a:r>
              <a:rPr lang="hr-HR" dirty="0"/>
              <a:t>, </a:t>
            </a:r>
            <a:r>
              <a:rPr lang="hr-HR" i="1" dirty="0"/>
              <a:t>Bikovica</a:t>
            </a:r>
            <a:r>
              <a:rPr lang="hr-HR" dirty="0"/>
              <a:t>, </a:t>
            </a:r>
            <a:r>
              <a:rPr lang="hr-HR" i="1" dirty="0"/>
              <a:t>Đurđeva jama</a:t>
            </a:r>
            <a:r>
              <a:rPr lang="hr-HR" dirty="0"/>
              <a:t>, </a:t>
            </a:r>
            <a:r>
              <a:rPr lang="hr-HR" i="1" dirty="0"/>
              <a:t>Mikloškina bara</a:t>
            </a:r>
            <a:endParaRPr lang="hr-HR" dirty="0"/>
          </a:p>
          <a:p>
            <a:pPr marL="342900" indent="-342900">
              <a:buFontTx/>
              <a:buChar char="-"/>
            </a:pPr>
            <a:r>
              <a:rPr lang="hr-HR" dirty="0"/>
              <a:t>erdők, szántók, legelők, rétek, gyümölcsösök, kertek: Bátya: </a:t>
            </a:r>
            <a:r>
              <a:rPr lang="hr-HR" i="1" dirty="0"/>
              <a:t>Antunka</a:t>
            </a:r>
            <a:r>
              <a:rPr lang="hr-HR" dirty="0"/>
              <a:t>, </a:t>
            </a:r>
            <a:r>
              <a:rPr lang="hr-HR" i="1" dirty="0"/>
              <a:t>Legelev</a:t>
            </a:r>
            <a:r>
              <a:rPr lang="hr-HR" dirty="0"/>
              <a:t>, </a:t>
            </a:r>
            <a:r>
              <a:rPr lang="hr-HR" i="1" dirty="0"/>
              <a:t>Puškašica</a:t>
            </a:r>
            <a:r>
              <a:rPr lang="hr-HR" dirty="0"/>
              <a:t>, </a:t>
            </a:r>
            <a:r>
              <a:rPr lang="hr-HR" i="1" dirty="0"/>
              <a:t>Zobišće</a:t>
            </a:r>
            <a:r>
              <a:rPr lang="hr-HR" dirty="0"/>
              <a:t>; Dusnok: </a:t>
            </a:r>
            <a:r>
              <a:rPr lang="hr-HR" i="1" dirty="0"/>
              <a:t>Čajera</a:t>
            </a:r>
            <a:r>
              <a:rPr lang="hr-HR" dirty="0"/>
              <a:t>, </a:t>
            </a:r>
            <a:r>
              <a:rPr lang="hr-HR" i="1" dirty="0"/>
              <a:t>Feket</a:t>
            </a:r>
            <a:r>
              <a:rPr lang="hr-HR" dirty="0"/>
              <a:t>, </a:t>
            </a:r>
            <a:r>
              <a:rPr lang="hr-HR" i="1" dirty="0"/>
              <a:t>Leneška šuma</a:t>
            </a:r>
            <a:r>
              <a:rPr lang="hr-HR" dirty="0"/>
              <a:t>, </a:t>
            </a:r>
            <a:r>
              <a:rPr lang="hr-HR" i="1" dirty="0"/>
              <a:t>Prosja/Prosje</a:t>
            </a:r>
            <a:endParaRPr lang="hu-HU" dirty="0"/>
          </a:p>
        </p:txBody>
      </p:sp>
      <p:pic>
        <p:nvPicPr>
          <p:cNvPr id="6" name="Kép helye 5">
            <a:extLst>
              <a:ext uri="{FF2B5EF4-FFF2-40B4-BE49-F238E27FC236}">
                <a16:creationId xmlns:a16="http://schemas.microsoft.com/office/drawing/2014/main" id="{90602B51-080D-10AB-3401-52E6B70ED7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737" r="12737"/>
          <a:stretch/>
        </p:blipFill>
        <p:spPr>
          <a:xfrm>
            <a:off x="5791652" y="277318"/>
            <a:ext cx="6241165" cy="6280879"/>
          </a:xfrm>
        </p:spPr>
      </p:pic>
    </p:spTree>
    <p:extLst>
      <p:ext uri="{BB962C8B-B14F-4D97-AF65-F5344CB8AC3E}">
        <p14:creationId xmlns:p14="http://schemas.microsoft.com/office/powerpoint/2010/main" val="1580364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EF9097-85E4-00D0-DD43-4E80AAA3FB4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64269" y="299803"/>
            <a:ext cx="5396756" cy="913177"/>
          </a:xfrm>
        </p:spPr>
        <p:txBody>
          <a:bodyPr/>
          <a:lstStyle/>
          <a:p>
            <a:r>
              <a:rPr lang="sl-SI" dirty="0"/>
              <a:t>A</a:t>
            </a:r>
            <a:r>
              <a:rPr lang="hu-HU" dirty="0"/>
              <a:t> helynevek típusai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7F1EA-FE86-F452-7752-A4524313BC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9182" y="1389649"/>
            <a:ext cx="5397500" cy="4991878"/>
          </a:xfrm>
        </p:spPr>
        <p:txBody>
          <a:bodyPr/>
          <a:lstStyle/>
          <a:p>
            <a:r>
              <a:rPr lang="sl-SI" dirty="0"/>
              <a:t>1. Magyar és párhuzamos horvát megfelelő</a:t>
            </a:r>
            <a:endParaRPr lang="hu-HU" dirty="0"/>
          </a:p>
          <a:p>
            <a:r>
              <a:rPr lang="sl-SI" i="1" dirty="0"/>
              <a:t>Kis-híd – Mala ćuprija</a:t>
            </a:r>
          </a:p>
          <a:p>
            <a:r>
              <a:rPr lang="sl-SI" i="1" dirty="0"/>
              <a:t>Lenes – Leneška šuma</a:t>
            </a:r>
          </a:p>
          <a:p>
            <a:r>
              <a:rPr lang="sl-SI" i="1" dirty="0"/>
              <a:t>Fok alatt – Pod Fokem</a:t>
            </a:r>
          </a:p>
          <a:p>
            <a:r>
              <a:rPr lang="sl-SI" i="1" dirty="0"/>
              <a:t>Kis-Duna – Dunajac, Mali Dunaj</a:t>
            </a:r>
          </a:p>
          <a:p>
            <a:endParaRPr lang="sl-SI" dirty="0"/>
          </a:p>
          <a:p>
            <a:r>
              <a:rPr lang="sl-SI" dirty="0"/>
              <a:t>2. Horvát eredetű mindkét nyelvben</a:t>
            </a:r>
          </a:p>
          <a:p>
            <a:r>
              <a:rPr lang="sl-SI" i="1" dirty="0"/>
              <a:t>Budzsak – Budžak</a:t>
            </a:r>
          </a:p>
          <a:p>
            <a:r>
              <a:rPr lang="sl-SI" i="1" dirty="0"/>
              <a:t>Duvanistye – Duvanišće </a:t>
            </a:r>
          </a:p>
          <a:p>
            <a:r>
              <a:rPr lang="sl-SI" i="1" dirty="0"/>
              <a:t>Dolnya suma – Dolnja šuma</a:t>
            </a:r>
          </a:p>
          <a:p>
            <a:r>
              <a:rPr lang="sl-SI" i="1" dirty="0"/>
              <a:t>Nyiva – Njiva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  <p:pic>
        <p:nvPicPr>
          <p:cNvPr id="8" name="Kép helye 7">
            <a:extLst>
              <a:ext uri="{FF2B5EF4-FFF2-40B4-BE49-F238E27FC236}">
                <a16:creationId xmlns:a16="http://schemas.microsoft.com/office/drawing/2014/main" id="{91FB4268-4A1A-2A07-5D3F-8451622D3C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8826" b="8826"/>
          <a:stretch>
            <a:fillRect/>
          </a:stretch>
        </p:blipFill>
        <p:spPr>
          <a:xfrm>
            <a:off x="5906278" y="187469"/>
            <a:ext cx="5868955" cy="6530572"/>
          </a:xfrm>
        </p:spPr>
      </p:pic>
    </p:spTree>
    <p:extLst>
      <p:ext uri="{BB962C8B-B14F-4D97-AF65-F5344CB8AC3E}">
        <p14:creationId xmlns:p14="http://schemas.microsoft.com/office/powerpoint/2010/main" val="524542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B3B374-33C0-F22E-21A2-CB3887D2CE48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64268" y="385070"/>
            <a:ext cx="11397464" cy="1025412"/>
          </a:xfrm>
        </p:spPr>
        <p:txBody>
          <a:bodyPr/>
          <a:lstStyle/>
          <a:p>
            <a:pPr algn="ctr"/>
            <a:r>
              <a:rPr lang="hu-HU" dirty="0"/>
              <a:t>A helynevek típusai</a:t>
            </a:r>
            <a:endParaRPr lang="en-HU" dirty="0"/>
          </a:p>
          <a:p>
            <a:pPr algn="ctr"/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9A91F-7491-E65A-B88C-4FE2C3B7E1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682" y="1410482"/>
            <a:ext cx="11090636" cy="4869020"/>
          </a:xfrm>
        </p:spPr>
        <p:txBody>
          <a:bodyPr/>
          <a:lstStyle/>
          <a:p>
            <a:r>
              <a:rPr lang="hr-HR" dirty="0"/>
              <a:t>3. A magyarban és a horvátban is a magyar elnevezés használatos</a:t>
            </a:r>
          </a:p>
          <a:p>
            <a:r>
              <a:rPr lang="hu-HU" i="1" dirty="0"/>
              <a:t>Sárvíz – </a:t>
            </a:r>
            <a:r>
              <a:rPr lang="hu-HU" i="1" dirty="0" err="1"/>
              <a:t>Šarviz</a:t>
            </a:r>
            <a:endParaRPr lang="hu-HU" i="1" dirty="0"/>
          </a:p>
          <a:p>
            <a:r>
              <a:rPr lang="hu-HU" i="1" dirty="0" err="1"/>
              <a:t>Tarnokháza</a:t>
            </a:r>
            <a:r>
              <a:rPr lang="hu-HU" i="1" dirty="0"/>
              <a:t> – </a:t>
            </a:r>
            <a:r>
              <a:rPr lang="hu-HU" i="1" dirty="0" err="1"/>
              <a:t>Tarnokhaza</a:t>
            </a:r>
            <a:r>
              <a:rPr lang="hu-HU" i="1" dirty="0"/>
              <a:t>/</a:t>
            </a:r>
            <a:r>
              <a:rPr lang="hu-HU" i="1" dirty="0" err="1"/>
              <a:t>Trnokhaza</a:t>
            </a:r>
            <a:r>
              <a:rPr lang="hu-HU" i="1" dirty="0"/>
              <a:t> </a:t>
            </a:r>
          </a:p>
          <a:p>
            <a:r>
              <a:rPr lang="hu-HU" i="1" dirty="0"/>
              <a:t>Árendás – </a:t>
            </a:r>
            <a:r>
              <a:rPr lang="hu-HU" i="1" dirty="0" err="1"/>
              <a:t>Arendaš</a:t>
            </a:r>
            <a:endParaRPr lang="hu-HU" i="1" dirty="0"/>
          </a:p>
          <a:p>
            <a:r>
              <a:rPr lang="hu-HU" i="1" dirty="0"/>
              <a:t>Árpás – </a:t>
            </a:r>
            <a:r>
              <a:rPr lang="hu-HU" i="1" dirty="0" err="1"/>
              <a:t>Arpaš</a:t>
            </a:r>
            <a:endParaRPr lang="hu-HU" i="1" dirty="0"/>
          </a:p>
          <a:p>
            <a:endParaRPr lang="hu-HU" dirty="0"/>
          </a:p>
          <a:p>
            <a:r>
              <a:rPr lang="hu-HU" dirty="0"/>
              <a:t>4. A nevekben mindkét oldalról kölcsönhatás figyelhető meg</a:t>
            </a:r>
          </a:p>
          <a:p>
            <a:pPr algn="just">
              <a:spcAft>
                <a:spcPts val="800"/>
              </a:spcAft>
            </a:pPr>
            <a:r>
              <a:rPr lang="hu-HU" i="1" dirty="0"/>
              <a:t>Babin-hát – Babin hat</a:t>
            </a:r>
          </a:p>
          <a:p>
            <a:pPr algn="just">
              <a:spcAft>
                <a:spcPts val="800"/>
              </a:spcAft>
            </a:pPr>
            <a:r>
              <a:rPr lang="hu-HU" i="1" dirty="0" err="1"/>
              <a:t>Halaszica</a:t>
            </a:r>
            <a:r>
              <a:rPr lang="hu-HU" i="1" dirty="0"/>
              <a:t> – </a:t>
            </a:r>
            <a:r>
              <a:rPr lang="hu-HU" i="1" dirty="0" err="1"/>
              <a:t>Halasica</a:t>
            </a:r>
            <a:endParaRPr lang="hu-HU" i="1" dirty="0"/>
          </a:p>
          <a:p>
            <a:pPr algn="just">
              <a:spcAft>
                <a:spcPts val="800"/>
              </a:spcAft>
            </a:pPr>
            <a:r>
              <a:rPr lang="hu-HU" i="1" dirty="0" err="1"/>
              <a:t>Pintérka</a:t>
            </a:r>
            <a:r>
              <a:rPr lang="hu-HU" i="1" dirty="0"/>
              <a:t> – </a:t>
            </a:r>
            <a:r>
              <a:rPr lang="hu-HU" i="1" dirty="0" err="1"/>
              <a:t>Pinterka</a:t>
            </a:r>
            <a:endParaRPr lang="hu-HU" i="1" dirty="0"/>
          </a:p>
          <a:p>
            <a:pPr algn="just">
              <a:spcAft>
                <a:spcPts val="800"/>
              </a:spcAft>
            </a:pPr>
            <a:r>
              <a:rPr lang="hu-HU" i="1" dirty="0" err="1"/>
              <a:t>Puskasica</a:t>
            </a:r>
            <a:r>
              <a:rPr lang="hu-HU" i="1" dirty="0"/>
              <a:t> – </a:t>
            </a:r>
            <a:r>
              <a:rPr lang="hu-HU" i="1" dirty="0" err="1"/>
              <a:t>Puškašica</a:t>
            </a:r>
            <a:endParaRPr lang="hu-HU" i="1" dirty="0"/>
          </a:p>
          <a:p>
            <a:pPr algn="just">
              <a:spcAft>
                <a:spcPts val="800"/>
              </a:spcAft>
            </a:pPr>
            <a:endParaRPr lang="hu-HU" dirty="0"/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dirty="0"/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72988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3798</TotalTime>
  <Words>826</Words>
  <Application>Microsoft Office PowerPoint</Application>
  <PresentationFormat>Szélesvásznú</PresentationFormat>
  <Paragraphs>76</Paragraphs>
  <Slides>12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3</vt:i4>
      </vt:variant>
      <vt:variant>
        <vt:lpstr>Diacímek</vt:lpstr>
      </vt:variant>
      <vt:variant>
        <vt:i4>12</vt:i4>
      </vt:variant>
    </vt:vector>
  </HeadingPairs>
  <TitlesOfParts>
    <vt:vector size="17" baseType="lpstr">
      <vt:lpstr>Arial</vt:lpstr>
      <vt:lpstr>Calibri</vt:lpstr>
      <vt:lpstr>Office-téma</vt:lpstr>
      <vt:lpstr>Dia</vt:lpstr>
      <vt:lpstr>2_Office-téma</vt:lpstr>
      <vt:lpstr>Horvát nyelvű helynévgyűjtési tapasztalatok Bátyán és Dusnokon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Jókuthy Emese</dc:creator>
  <cp:lastModifiedBy>Előd</cp:lastModifiedBy>
  <cp:revision>103</cp:revision>
  <cp:lastPrinted>2024-01-18T16:18:26Z</cp:lastPrinted>
  <dcterms:modified xsi:type="dcterms:W3CDTF">2024-10-22T19:19:31Z</dcterms:modified>
</cp:coreProperties>
</file>